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3"/>
  </p:notesMasterIdLst>
  <p:sldIdLst>
    <p:sldId id="256" r:id="rId2"/>
    <p:sldId id="257" r:id="rId3"/>
    <p:sldId id="258" r:id="rId4"/>
    <p:sldId id="259" r:id="rId5"/>
    <p:sldId id="260" r:id="rId6"/>
    <p:sldId id="306" r:id="rId7"/>
    <p:sldId id="322" r:id="rId8"/>
    <p:sldId id="324" r:id="rId9"/>
    <p:sldId id="288" r:id="rId10"/>
    <p:sldId id="262" r:id="rId11"/>
    <p:sldId id="263" r:id="rId12"/>
    <p:sldId id="332" r:id="rId13"/>
    <p:sldId id="264" r:id="rId14"/>
    <p:sldId id="330" r:id="rId15"/>
    <p:sldId id="266" r:id="rId16"/>
    <p:sldId id="308" r:id="rId17"/>
    <p:sldId id="309" r:id="rId18"/>
    <p:sldId id="310" r:id="rId19"/>
    <p:sldId id="311" r:id="rId20"/>
    <p:sldId id="312" r:id="rId21"/>
    <p:sldId id="313" r:id="rId22"/>
    <p:sldId id="333" r:id="rId23"/>
    <p:sldId id="325" r:id="rId24"/>
    <p:sldId id="331" r:id="rId25"/>
    <p:sldId id="272" r:id="rId26"/>
    <p:sldId id="314" r:id="rId27"/>
    <p:sldId id="315" r:id="rId28"/>
    <p:sldId id="316" r:id="rId29"/>
    <p:sldId id="317" r:id="rId30"/>
    <p:sldId id="318" r:id="rId31"/>
    <p:sldId id="320" r:id="rId32"/>
    <p:sldId id="327" r:id="rId33"/>
    <p:sldId id="289" r:id="rId34"/>
    <p:sldId id="290" r:id="rId35"/>
    <p:sldId id="329" r:id="rId36"/>
    <p:sldId id="296" r:id="rId37"/>
    <p:sldId id="297" r:id="rId38"/>
    <p:sldId id="328" r:id="rId39"/>
    <p:sldId id="295" r:id="rId40"/>
    <p:sldId id="298"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DAF9BC-6700-4893-B6EC-531CD83BED1A}">
          <p14:sldIdLst>
            <p14:sldId id="256"/>
            <p14:sldId id="257"/>
            <p14:sldId id="258"/>
            <p14:sldId id="259"/>
            <p14:sldId id="260"/>
            <p14:sldId id="306"/>
            <p14:sldId id="322"/>
            <p14:sldId id="324"/>
            <p14:sldId id="288"/>
            <p14:sldId id="262"/>
            <p14:sldId id="263"/>
            <p14:sldId id="332"/>
            <p14:sldId id="264"/>
            <p14:sldId id="330"/>
            <p14:sldId id="266"/>
            <p14:sldId id="308"/>
            <p14:sldId id="309"/>
            <p14:sldId id="310"/>
            <p14:sldId id="311"/>
            <p14:sldId id="312"/>
            <p14:sldId id="313"/>
            <p14:sldId id="333"/>
            <p14:sldId id="325"/>
            <p14:sldId id="331"/>
            <p14:sldId id="272"/>
            <p14:sldId id="314"/>
            <p14:sldId id="315"/>
            <p14:sldId id="316"/>
            <p14:sldId id="317"/>
            <p14:sldId id="318"/>
            <p14:sldId id="320"/>
            <p14:sldId id="327"/>
            <p14:sldId id="289"/>
            <p14:sldId id="290"/>
            <p14:sldId id="329"/>
            <p14:sldId id="296"/>
            <p14:sldId id="297"/>
            <p14:sldId id="328"/>
            <p14:sldId id="295"/>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ED878-ECA3-4FDE-A041-50AEB4AC04A5}" v="1" dt="2025-05-19T07:02:45.4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3731" autoAdjust="0"/>
  </p:normalViewPr>
  <p:slideViewPr>
    <p:cSldViewPr snapToGrid="0">
      <p:cViewPr varScale="1">
        <p:scale>
          <a:sx n="56" d="100"/>
          <a:sy n="56" d="100"/>
        </p:scale>
        <p:origin x="1296" y="27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CDA82-A6CB-44B0-8161-A0D3285B4DA6}" type="datetimeFigureOut">
              <a:rPr lang="en-IN" smtClean="0"/>
              <a:t>19-05-2025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D26FF4-D8F6-44BE-9F1E-15BA0D72C263}" type="slidenum">
              <a:rPr lang="en-IN" smtClean="0"/>
              <a:t>‹#›</a:t>
            </a:fld>
            <a:endParaRPr lang="en-IN"/>
          </a:p>
        </p:txBody>
      </p:sp>
    </p:spTree>
    <p:extLst>
      <p:ext uri="{BB962C8B-B14F-4D97-AF65-F5344CB8AC3E}">
        <p14:creationId xmlns:p14="http://schemas.microsoft.com/office/powerpoint/2010/main" val="2935646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ED26FF4-D8F6-44BE-9F1E-15BA0D72C263}" type="slidenum">
              <a:rPr lang="en-IN" smtClean="0"/>
              <a:t>5</a:t>
            </a:fld>
            <a:endParaRPr lang="en-IN"/>
          </a:p>
        </p:txBody>
      </p:sp>
    </p:spTree>
    <p:extLst>
      <p:ext uri="{BB962C8B-B14F-4D97-AF65-F5344CB8AC3E}">
        <p14:creationId xmlns:p14="http://schemas.microsoft.com/office/powerpoint/2010/main" val="4088649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BFD7-BD30-EC11-B558-D07F6FDDC802}"/>
              </a:ext>
            </a:extLst>
          </p:cNvPr>
          <p:cNvSpPr>
            <a:spLocks noGrp="1"/>
          </p:cNvSpPr>
          <p:nvPr>
            <p:ph type="ctrTitle"/>
          </p:nvPr>
        </p:nvSpPr>
        <p:spPr>
          <a:xfrm>
            <a:off x="1524000" y="1122363"/>
            <a:ext cx="9144000" cy="2387600"/>
          </a:xfrm>
        </p:spPr>
        <p:txBody>
          <a:bodyPr anchor="b"/>
          <a:lstStyle>
            <a:lvl1pPr algn="ctr">
              <a:defRPr sz="3200">
                <a:latin typeface="Arial" panose="020B0604020202020204" pitchFamily="34" charset="0"/>
                <a:cs typeface="Arial" panose="020B0604020202020204" pitchFamily="34" charset="0"/>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E22413C2-5267-4B12-73CC-537FF6343BB3}"/>
              </a:ext>
            </a:extLst>
          </p:cNvPr>
          <p:cNvSpPr>
            <a:spLocks noGrp="1"/>
          </p:cNvSpPr>
          <p:nvPr>
            <p:ph type="subTitle" idx="1"/>
          </p:nvPr>
        </p:nvSpPr>
        <p:spPr>
          <a:xfrm>
            <a:off x="1524000" y="3602038"/>
            <a:ext cx="9144000" cy="1655762"/>
          </a:xfrm>
        </p:spPr>
        <p:txBody>
          <a:bodyPr>
            <a:normAutofit/>
          </a:bodyPr>
          <a:lstStyle>
            <a:lvl1pPr marL="0" indent="0" algn="ctr">
              <a:buNone/>
              <a:defRPr sz="2000">
                <a:latin typeface="Arai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577DAAA0-B5F1-F31B-C5F5-E5CCCECC4FBA}"/>
              </a:ext>
            </a:extLst>
          </p:cNvPr>
          <p:cNvSpPr>
            <a:spLocks noGrp="1"/>
          </p:cNvSpPr>
          <p:nvPr>
            <p:ph type="dt" sz="half" idx="10"/>
          </p:nvPr>
        </p:nvSpPr>
        <p:spPr/>
        <p:txBody>
          <a:bodyPr/>
          <a:lstStyle/>
          <a:p>
            <a:fld id="{D1075B2A-424D-4F96-BEEC-F1462138CE84}" type="datetime1">
              <a:rPr lang="en-IN" smtClean="0"/>
              <a:t>19-05-2025</a:t>
            </a:fld>
            <a:endParaRPr lang="en-IN"/>
          </a:p>
        </p:txBody>
      </p:sp>
      <p:sp>
        <p:nvSpPr>
          <p:cNvPr id="5" name="Footer Placeholder 4">
            <a:extLst>
              <a:ext uri="{FF2B5EF4-FFF2-40B4-BE49-F238E27FC236}">
                <a16:creationId xmlns:a16="http://schemas.microsoft.com/office/drawing/2014/main" id="{9DE5BC4E-872A-39D8-D89E-E06A02C899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485894-447B-222A-49C9-E6E50B9E48F0}"/>
              </a:ext>
            </a:extLst>
          </p:cNvPr>
          <p:cNvSpPr>
            <a:spLocks noGrp="1"/>
          </p:cNvSpPr>
          <p:nvPr>
            <p:ph type="sldNum" sz="quarter" idx="12"/>
          </p:nvPr>
        </p:nvSpPr>
        <p:spPr/>
        <p:txBody>
          <a:bodyPr/>
          <a:lstStyle/>
          <a:p>
            <a:fld id="{65FE2C7E-3E82-4745-9605-A8786DF6F766}" type="slidenum">
              <a:rPr lang="en-IN" smtClean="0"/>
              <a:t>‹#›</a:t>
            </a:fld>
            <a:endParaRPr lang="en-IN"/>
          </a:p>
        </p:txBody>
      </p:sp>
      <p:pic>
        <p:nvPicPr>
          <p:cNvPr id="7" name="Picture 6" descr="A red circle with white letters and a letter n&#10;&#10;Description automatically generated">
            <a:extLst>
              <a:ext uri="{FF2B5EF4-FFF2-40B4-BE49-F238E27FC236}">
                <a16:creationId xmlns:a16="http://schemas.microsoft.com/office/drawing/2014/main" id="{9E985CFE-4B5E-EACB-0DC8-92991E6D7B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40312" y="0"/>
            <a:ext cx="551688" cy="551688"/>
          </a:xfrm>
          <a:prstGeom prst="rect">
            <a:avLst/>
          </a:prstGeom>
        </p:spPr>
      </p:pic>
    </p:spTree>
    <p:extLst>
      <p:ext uri="{BB962C8B-B14F-4D97-AF65-F5344CB8AC3E}">
        <p14:creationId xmlns:p14="http://schemas.microsoft.com/office/powerpoint/2010/main" val="61374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485D-02F8-E5E9-2697-5B400F652B4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7DB480-B7B9-56AB-03D6-9E088DC3CC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C20C7F-38C9-D884-EBC3-2240D6C6EF36}"/>
              </a:ext>
            </a:extLst>
          </p:cNvPr>
          <p:cNvSpPr>
            <a:spLocks noGrp="1"/>
          </p:cNvSpPr>
          <p:nvPr>
            <p:ph type="dt" sz="half" idx="10"/>
          </p:nvPr>
        </p:nvSpPr>
        <p:spPr/>
        <p:txBody>
          <a:bodyPr/>
          <a:lstStyle/>
          <a:p>
            <a:fld id="{A8951B18-23D0-4130-B210-8108B02417F4}" type="datetime1">
              <a:rPr lang="en-IN" smtClean="0"/>
              <a:t>19-05-2025</a:t>
            </a:fld>
            <a:endParaRPr lang="en-IN"/>
          </a:p>
        </p:txBody>
      </p:sp>
      <p:sp>
        <p:nvSpPr>
          <p:cNvPr id="5" name="Footer Placeholder 4">
            <a:extLst>
              <a:ext uri="{FF2B5EF4-FFF2-40B4-BE49-F238E27FC236}">
                <a16:creationId xmlns:a16="http://schemas.microsoft.com/office/drawing/2014/main" id="{0D6A1981-5343-DF12-FD9E-4AAEA78251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8F8A1E-33EA-0089-51C5-32817846C6EE}"/>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3220366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264DB-2FE8-E92A-65CE-5DDCF099AD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68C642-FF58-0C80-182E-D396C99D4C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1A5E59-20A7-FFE8-CE11-50FE89856A8B}"/>
              </a:ext>
            </a:extLst>
          </p:cNvPr>
          <p:cNvSpPr>
            <a:spLocks noGrp="1"/>
          </p:cNvSpPr>
          <p:nvPr>
            <p:ph type="dt" sz="half" idx="10"/>
          </p:nvPr>
        </p:nvSpPr>
        <p:spPr/>
        <p:txBody>
          <a:bodyPr/>
          <a:lstStyle/>
          <a:p>
            <a:fld id="{5B3370F6-3C82-4E13-B74E-37D771BC4518}" type="datetime1">
              <a:rPr lang="en-IN" smtClean="0"/>
              <a:t>19-05-2025</a:t>
            </a:fld>
            <a:endParaRPr lang="en-IN"/>
          </a:p>
        </p:txBody>
      </p:sp>
      <p:sp>
        <p:nvSpPr>
          <p:cNvPr id="5" name="Footer Placeholder 4">
            <a:extLst>
              <a:ext uri="{FF2B5EF4-FFF2-40B4-BE49-F238E27FC236}">
                <a16:creationId xmlns:a16="http://schemas.microsoft.com/office/drawing/2014/main" id="{95FFF312-9045-D370-82F9-F7237450CE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296281-653A-DC76-3ABF-8588CF80D4B1}"/>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390605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8DBA-7941-2B11-A0B1-E4046DD6FE40}"/>
              </a:ext>
            </a:extLst>
          </p:cNvPr>
          <p:cNvSpPr>
            <a:spLocks noGrp="1"/>
          </p:cNvSpPr>
          <p:nvPr>
            <p:ph type="title"/>
          </p:nvPr>
        </p:nvSpPr>
        <p:spPr>
          <a:xfrm>
            <a:off x="838200" y="365125"/>
            <a:ext cx="10515600" cy="924179"/>
          </a:xfrm>
        </p:spPr>
        <p:txBody>
          <a:bodyPr>
            <a:normAutofit/>
          </a:bodyPr>
          <a:lstStyle>
            <a:lvl1pPr>
              <a:defRPr sz="3200">
                <a:solidFill>
                  <a:srgbClr val="0070C0"/>
                </a:solidFill>
                <a:latin typeface="Arial" panose="020B0604020202020204" pitchFamily="34" charset="0"/>
                <a:cs typeface="Arial" panose="020B0604020202020204" pitchFamily="34"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A842631E-1276-2DD3-5C3E-158847B397E0}"/>
              </a:ext>
            </a:extLst>
          </p:cNvPr>
          <p:cNvSpPr>
            <a:spLocks noGrp="1"/>
          </p:cNvSpPr>
          <p:nvPr>
            <p:ph idx="1"/>
          </p:nvPr>
        </p:nvSpPr>
        <p:spPr>
          <a:xfrm>
            <a:off x="838200" y="1472185"/>
            <a:ext cx="10515600" cy="4169664"/>
          </a:xfrm>
        </p:spPr>
        <p:txBody>
          <a:bodyPr>
            <a:normAutofit/>
          </a:bodyPr>
          <a:lstStyle>
            <a:lvl1pPr>
              <a:lnSpc>
                <a:spcPct val="100000"/>
              </a:lnSpc>
              <a:defRPr sz="1600">
                <a:latin typeface="Arial" panose="020B0604020202020204" pitchFamily="34" charset="0"/>
                <a:cs typeface="Arial" panose="020B0604020202020204" pitchFamily="34" charset="0"/>
              </a:defRPr>
            </a:lvl1pPr>
            <a:lvl2pPr>
              <a:lnSpc>
                <a:spcPct val="100000"/>
              </a:lnSpc>
              <a:defRPr sz="1600">
                <a:latin typeface="Arial" panose="020B0604020202020204" pitchFamily="34" charset="0"/>
                <a:cs typeface="Arial" panose="020B0604020202020204" pitchFamily="34" charset="0"/>
              </a:defRPr>
            </a:lvl2pPr>
            <a:lvl3pPr>
              <a:lnSpc>
                <a:spcPct val="100000"/>
              </a:lnSpc>
              <a:defRPr sz="1600">
                <a:latin typeface="Arial" panose="020B0604020202020204" pitchFamily="34" charset="0"/>
                <a:cs typeface="Arial" panose="020B0604020202020204" pitchFamily="34" charset="0"/>
              </a:defRPr>
            </a:lvl3pPr>
            <a:lvl4pPr>
              <a:lnSpc>
                <a:spcPct val="100000"/>
              </a:lnSpc>
              <a:defRPr sz="1600">
                <a:latin typeface="Arial" panose="020B0604020202020204" pitchFamily="34" charset="0"/>
                <a:cs typeface="Arial" panose="020B0604020202020204" pitchFamily="34" charset="0"/>
              </a:defRPr>
            </a:lvl4pPr>
            <a:lvl5pPr>
              <a:lnSpc>
                <a:spcPct val="100000"/>
              </a:lnSpc>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5157E028-4710-BD51-08D7-E8FF43F3E4DA}"/>
              </a:ext>
            </a:extLst>
          </p:cNvPr>
          <p:cNvSpPr>
            <a:spLocks noGrp="1"/>
          </p:cNvSpPr>
          <p:nvPr>
            <p:ph type="dt" sz="half" idx="10"/>
          </p:nvPr>
        </p:nvSpPr>
        <p:spPr/>
        <p:txBody>
          <a:bodyPr/>
          <a:lstStyle/>
          <a:p>
            <a:fld id="{252AE97B-915A-4C67-9979-252FC9DF9E5C}" type="datetime1">
              <a:rPr lang="en-IN" smtClean="0"/>
              <a:t>19-05-2025</a:t>
            </a:fld>
            <a:endParaRPr lang="en-IN"/>
          </a:p>
        </p:txBody>
      </p:sp>
      <p:sp>
        <p:nvSpPr>
          <p:cNvPr id="5" name="Footer Placeholder 4">
            <a:extLst>
              <a:ext uri="{FF2B5EF4-FFF2-40B4-BE49-F238E27FC236}">
                <a16:creationId xmlns:a16="http://schemas.microsoft.com/office/drawing/2014/main" id="{4F52F233-3C67-5B98-C15C-24F70C821C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0A52F1-7D2B-82C8-C2FC-2D9F6A59A87F}"/>
              </a:ext>
            </a:extLst>
          </p:cNvPr>
          <p:cNvSpPr>
            <a:spLocks noGrp="1"/>
          </p:cNvSpPr>
          <p:nvPr>
            <p:ph type="sldNum" sz="quarter" idx="12"/>
          </p:nvPr>
        </p:nvSpPr>
        <p:spPr/>
        <p:txBody>
          <a:bodyPr/>
          <a:lstStyle/>
          <a:p>
            <a:fld id="{65FE2C7E-3E82-4745-9605-A8786DF6F766}" type="slidenum">
              <a:rPr lang="en-IN" smtClean="0"/>
              <a:t>‹#›</a:t>
            </a:fld>
            <a:endParaRPr lang="en-IN"/>
          </a:p>
        </p:txBody>
      </p:sp>
      <p:pic>
        <p:nvPicPr>
          <p:cNvPr id="7" name="Picture 6" descr="A red circle with white letters and a letter n&#10;&#10;Description automatically generated">
            <a:extLst>
              <a:ext uri="{FF2B5EF4-FFF2-40B4-BE49-F238E27FC236}">
                <a16:creationId xmlns:a16="http://schemas.microsoft.com/office/drawing/2014/main" id="{073EF381-404B-14B8-50EE-C66C4BD9A6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31168" y="0"/>
            <a:ext cx="560832" cy="560832"/>
          </a:xfrm>
          <a:prstGeom prst="rect">
            <a:avLst/>
          </a:prstGeom>
        </p:spPr>
      </p:pic>
    </p:spTree>
    <p:extLst>
      <p:ext uri="{BB962C8B-B14F-4D97-AF65-F5344CB8AC3E}">
        <p14:creationId xmlns:p14="http://schemas.microsoft.com/office/powerpoint/2010/main" val="3913440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1801E-E673-CA8B-BC6D-3CAB42F646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3E73F52-6C9D-81C4-2502-57011F0CEB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3235C-7525-AF63-325C-44FAAE3D7574}"/>
              </a:ext>
            </a:extLst>
          </p:cNvPr>
          <p:cNvSpPr>
            <a:spLocks noGrp="1"/>
          </p:cNvSpPr>
          <p:nvPr>
            <p:ph type="dt" sz="half" idx="10"/>
          </p:nvPr>
        </p:nvSpPr>
        <p:spPr/>
        <p:txBody>
          <a:bodyPr/>
          <a:lstStyle/>
          <a:p>
            <a:fld id="{68EE0C3C-F7A8-46A5-A8C8-BFCBCDC04801}" type="datetime1">
              <a:rPr lang="en-IN" smtClean="0"/>
              <a:t>19-05-2025</a:t>
            </a:fld>
            <a:endParaRPr lang="en-IN"/>
          </a:p>
        </p:txBody>
      </p:sp>
      <p:sp>
        <p:nvSpPr>
          <p:cNvPr id="5" name="Footer Placeholder 4">
            <a:extLst>
              <a:ext uri="{FF2B5EF4-FFF2-40B4-BE49-F238E27FC236}">
                <a16:creationId xmlns:a16="http://schemas.microsoft.com/office/drawing/2014/main" id="{0AC1DA01-75CE-BF96-0C10-71E8076AFC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F44CCE-0F55-B1FD-F9C7-C85220C24EFA}"/>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68664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8490-C2AC-FB3C-0C04-5A04A1E0C4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4001B1-5091-5578-1CE0-A71B458258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99AAAAC-FAC1-3C94-FF47-F1C3C83ED7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8778A0-F8BE-FF7C-ED29-7CF797DB7E4D}"/>
              </a:ext>
            </a:extLst>
          </p:cNvPr>
          <p:cNvSpPr>
            <a:spLocks noGrp="1"/>
          </p:cNvSpPr>
          <p:nvPr>
            <p:ph type="dt" sz="half" idx="10"/>
          </p:nvPr>
        </p:nvSpPr>
        <p:spPr/>
        <p:txBody>
          <a:bodyPr/>
          <a:lstStyle/>
          <a:p>
            <a:fld id="{1F5F5BFF-174B-4E78-9197-B61E6351C09D}" type="datetime1">
              <a:rPr lang="en-IN" smtClean="0"/>
              <a:t>19-05-2025</a:t>
            </a:fld>
            <a:endParaRPr lang="en-IN"/>
          </a:p>
        </p:txBody>
      </p:sp>
      <p:sp>
        <p:nvSpPr>
          <p:cNvPr id="6" name="Footer Placeholder 5">
            <a:extLst>
              <a:ext uri="{FF2B5EF4-FFF2-40B4-BE49-F238E27FC236}">
                <a16:creationId xmlns:a16="http://schemas.microsoft.com/office/drawing/2014/main" id="{977CBF31-7D60-BF26-4957-7E15E6C9FB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0F1C20-3AEE-0C85-7551-9234437A5941}"/>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273584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0538-68D3-9D2A-7023-4368C11329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BC0A31-63C7-B955-60CC-173611BC85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7DC002-A401-8D4E-A249-298760393D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3DE64F3-888F-1BBE-2E22-5F8851C339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AAB84-4F3E-E886-A68D-D91A5B3E86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A118FD-D84B-7ED0-EF1B-B22F3A4226AC}"/>
              </a:ext>
            </a:extLst>
          </p:cNvPr>
          <p:cNvSpPr>
            <a:spLocks noGrp="1"/>
          </p:cNvSpPr>
          <p:nvPr>
            <p:ph type="dt" sz="half" idx="10"/>
          </p:nvPr>
        </p:nvSpPr>
        <p:spPr/>
        <p:txBody>
          <a:bodyPr/>
          <a:lstStyle/>
          <a:p>
            <a:fld id="{57C26DA3-AC08-4277-9799-71DA263A975E}" type="datetime1">
              <a:rPr lang="en-IN" smtClean="0"/>
              <a:t>19-05-2025</a:t>
            </a:fld>
            <a:endParaRPr lang="en-IN"/>
          </a:p>
        </p:txBody>
      </p:sp>
      <p:sp>
        <p:nvSpPr>
          <p:cNvPr id="8" name="Footer Placeholder 7">
            <a:extLst>
              <a:ext uri="{FF2B5EF4-FFF2-40B4-BE49-F238E27FC236}">
                <a16:creationId xmlns:a16="http://schemas.microsoft.com/office/drawing/2014/main" id="{84D96F4E-EF1F-97E5-619E-C0F650A99F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AAFE7C6-46AD-627E-15E0-8DF21110C29B}"/>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3978847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E7F0-5E8C-2472-1440-7EB1CCC2F5E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679704-8D09-8ED0-8332-D1FF024BCA88}"/>
              </a:ext>
            </a:extLst>
          </p:cNvPr>
          <p:cNvSpPr>
            <a:spLocks noGrp="1"/>
          </p:cNvSpPr>
          <p:nvPr>
            <p:ph type="dt" sz="half" idx="10"/>
          </p:nvPr>
        </p:nvSpPr>
        <p:spPr/>
        <p:txBody>
          <a:bodyPr/>
          <a:lstStyle/>
          <a:p>
            <a:fld id="{A31A84E1-A5AC-41CD-97D9-3209B6AB52DF}" type="datetime1">
              <a:rPr lang="en-IN" smtClean="0"/>
              <a:t>19-05-2025</a:t>
            </a:fld>
            <a:endParaRPr lang="en-IN"/>
          </a:p>
        </p:txBody>
      </p:sp>
      <p:sp>
        <p:nvSpPr>
          <p:cNvPr id="4" name="Footer Placeholder 3">
            <a:extLst>
              <a:ext uri="{FF2B5EF4-FFF2-40B4-BE49-F238E27FC236}">
                <a16:creationId xmlns:a16="http://schemas.microsoft.com/office/drawing/2014/main" id="{ECF88CC2-AFC8-A275-794B-B9207CEB2C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F05CCE4-1526-1C10-4014-898AF4732087}"/>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290300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40145D-A07A-CE97-923B-3F8A925AB593}"/>
              </a:ext>
            </a:extLst>
          </p:cNvPr>
          <p:cNvSpPr>
            <a:spLocks noGrp="1"/>
          </p:cNvSpPr>
          <p:nvPr>
            <p:ph type="dt" sz="half" idx="10"/>
          </p:nvPr>
        </p:nvSpPr>
        <p:spPr/>
        <p:txBody>
          <a:bodyPr/>
          <a:lstStyle/>
          <a:p>
            <a:fld id="{6C6BD9DD-3BAB-4460-81AF-7E976CA728FA}" type="datetime1">
              <a:rPr lang="en-IN" smtClean="0"/>
              <a:t>19-05-2025</a:t>
            </a:fld>
            <a:endParaRPr lang="en-IN"/>
          </a:p>
        </p:txBody>
      </p:sp>
      <p:sp>
        <p:nvSpPr>
          <p:cNvPr id="3" name="Footer Placeholder 2">
            <a:extLst>
              <a:ext uri="{FF2B5EF4-FFF2-40B4-BE49-F238E27FC236}">
                <a16:creationId xmlns:a16="http://schemas.microsoft.com/office/drawing/2014/main" id="{57D51155-F693-ADBB-012C-F556F5DD94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1EB41C-6908-2E26-75FC-FC5E642B4725}"/>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580868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4860E-9ACA-A127-44D6-6137F90159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DA2DA21-9B96-C64B-C5D1-251079D616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BAEB20-D58F-024B-C30D-5C11478C6C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13BB6-1E58-8C39-9D03-EAAD76039E6E}"/>
              </a:ext>
            </a:extLst>
          </p:cNvPr>
          <p:cNvSpPr>
            <a:spLocks noGrp="1"/>
          </p:cNvSpPr>
          <p:nvPr>
            <p:ph type="dt" sz="half" idx="10"/>
          </p:nvPr>
        </p:nvSpPr>
        <p:spPr/>
        <p:txBody>
          <a:bodyPr/>
          <a:lstStyle/>
          <a:p>
            <a:fld id="{BDB629E0-2BD7-4DEA-BAF1-33529E36BB29}" type="datetime1">
              <a:rPr lang="en-IN" smtClean="0"/>
              <a:t>19-05-2025</a:t>
            </a:fld>
            <a:endParaRPr lang="en-IN"/>
          </a:p>
        </p:txBody>
      </p:sp>
      <p:sp>
        <p:nvSpPr>
          <p:cNvPr id="6" name="Footer Placeholder 5">
            <a:extLst>
              <a:ext uri="{FF2B5EF4-FFF2-40B4-BE49-F238E27FC236}">
                <a16:creationId xmlns:a16="http://schemas.microsoft.com/office/drawing/2014/main" id="{746D17D6-72CF-0512-C2E6-74AAC7C2EC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E180BF-7525-C2FD-DBA1-FCC430D793A0}"/>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195329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60EC0-CAFD-A2AB-E5C0-507E019EB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03D4FE-6568-FC89-6906-7BCDF354CA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BC02E8-1336-FB9C-B10C-228C65F3A4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28C1D-75B7-08EB-7702-FE876DF27053}"/>
              </a:ext>
            </a:extLst>
          </p:cNvPr>
          <p:cNvSpPr>
            <a:spLocks noGrp="1"/>
          </p:cNvSpPr>
          <p:nvPr>
            <p:ph type="dt" sz="half" idx="10"/>
          </p:nvPr>
        </p:nvSpPr>
        <p:spPr/>
        <p:txBody>
          <a:bodyPr/>
          <a:lstStyle/>
          <a:p>
            <a:fld id="{570E5B8E-6750-454D-BA8C-A2D5B3DD535A}" type="datetime1">
              <a:rPr lang="en-IN" smtClean="0"/>
              <a:t>19-05-2025</a:t>
            </a:fld>
            <a:endParaRPr lang="en-IN"/>
          </a:p>
        </p:txBody>
      </p:sp>
      <p:sp>
        <p:nvSpPr>
          <p:cNvPr id="6" name="Footer Placeholder 5">
            <a:extLst>
              <a:ext uri="{FF2B5EF4-FFF2-40B4-BE49-F238E27FC236}">
                <a16:creationId xmlns:a16="http://schemas.microsoft.com/office/drawing/2014/main" id="{37455D2C-8974-7FEA-0473-37A330D96E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E01D8C-6B40-8F29-B0CF-463FFEFFD7B1}"/>
              </a:ext>
            </a:extLst>
          </p:cNvPr>
          <p:cNvSpPr>
            <a:spLocks noGrp="1"/>
          </p:cNvSpPr>
          <p:nvPr>
            <p:ph type="sldNum" sz="quarter" idx="12"/>
          </p:nvPr>
        </p:nvSpPr>
        <p:spPr/>
        <p:txBody>
          <a:bodyPr/>
          <a:lstStyle/>
          <a:p>
            <a:fld id="{65FE2C7E-3E82-4745-9605-A8786DF6F766}" type="slidenum">
              <a:rPr lang="en-IN" smtClean="0"/>
              <a:t>‹#›</a:t>
            </a:fld>
            <a:endParaRPr lang="en-IN"/>
          </a:p>
        </p:txBody>
      </p:sp>
    </p:spTree>
    <p:extLst>
      <p:ext uri="{BB962C8B-B14F-4D97-AF65-F5344CB8AC3E}">
        <p14:creationId xmlns:p14="http://schemas.microsoft.com/office/powerpoint/2010/main" val="320888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83B71F-2BC6-0D62-DE74-6864B79DE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0B3277-FF05-D600-B8EA-B5D020F38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E9BC3B-4317-0469-EF75-D926D16B5E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5A3102-34DB-40BD-81BE-4D8AFA456C54}" type="datetime1">
              <a:rPr lang="en-IN" smtClean="0"/>
              <a:t>19-05-2025</a:t>
            </a:fld>
            <a:endParaRPr lang="en-IN"/>
          </a:p>
        </p:txBody>
      </p:sp>
      <p:sp>
        <p:nvSpPr>
          <p:cNvPr id="5" name="Footer Placeholder 4">
            <a:extLst>
              <a:ext uri="{FF2B5EF4-FFF2-40B4-BE49-F238E27FC236}">
                <a16:creationId xmlns:a16="http://schemas.microsoft.com/office/drawing/2014/main" id="{9140AFF3-2B10-FF26-3A08-45515CB3C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9524222-C602-BA3E-BC19-FD9F5AC53153}"/>
              </a:ext>
            </a:extLst>
          </p:cNvPr>
          <p:cNvSpPr>
            <a:spLocks noGrp="1"/>
          </p:cNvSpPr>
          <p:nvPr>
            <p:ph type="sldNum" sz="quarter" idx="4"/>
          </p:nvPr>
        </p:nvSpPr>
        <p:spPr>
          <a:xfrm>
            <a:off x="9448800" y="64570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FE2C7E-3E82-4745-9605-A8786DF6F766}" type="slidenum">
              <a:rPr lang="en-IN" smtClean="0"/>
              <a:t>‹#›</a:t>
            </a:fld>
            <a:endParaRPr lang="en-IN"/>
          </a:p>
        </p:txBody>
      </p:sp>
    </p:spTree>
    <p:extLst>
      <p:ext uri="{BB962C8B-B14F-4D97-AF65-F5344CB8AC3E}">
        <p14:creationId xmlns:p14="http://schemas.microsoft.com/office/powerpoint/2010/main" val="2404688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NetSim-TETCOS/ML-Classifier-based-Attack-detection-in-IoT-v14.3/archive/refs/heads/main.zip"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2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rfc-editor.org/rfc/rfc655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16996-7F18-0F9E-C69B-5C3B052EFE36}"/>
              </a:ext>
            </a:extLst>
          </p:cNvPr>
          <p:cNvSpPr>
            <a:spLocks noGrp="1"/>
          </p:cNvSpPr>
          <p:nvPr>
            <p:ph type="ctrTitle"/>
          </p:nvPr>
        </p:nvSpPr>
        <p:spPr>
          <a:xfrm>
            <a:off x="1524000" y="1122363"/>
            <a:ext cx="9144000" cy="1337808"/>
          </a:xfrm>
        </p:spPr>
        <p:txBody>
          <a:bodyPr/>
          <a:lstStyle/>
          <a:p>
            <a:r>
              <a:rPr lang="en-US" b="1" dirty="0"/>
              <a:t>NetSim IoT</a:t>
            </a:r>
            <a:endParaRPr lang="en-IN" b="1" dirty="0"/>
          </a:p>
        </p:txBody>
      </p:sp>
      <p:sp>
        <p:nvSpPr>
          <p:cNvPr id="3" name="Subtitle 2">
            <a:extLst>
              <a:ext uri="{FF2B5EF4-FFF2-40B4-BE49-F238E27FC236}">
                <a16:creationId xmlns:a16="http://schemas.microsoft.com/office/drawing/2014/main" id="{563EF3CD-C3E6-17EC-F5D4-191842A979FF}"/>
              </a:ext>
            </a:extLst>
          </p:cNvPr>
          <p:cNvSpPr>
            <a:spLocks noGrp="1"/>
          </p:cNvSpPr>
          <p:nvPr>
            <p:ph type="subTitle" idx="1"/>
          </p:nvPr>
        </p:nvSpPr>
        <p:spPr>
          <a:xfrm>
            <a:off x="1333500" y="3053442"/>
            <a:ext cx="9525000" cy="901868"/>
          </a:xfrm>
        </p:spPr>
        <p:txBody>
          <a:bodyPr>
            <a:normAutofit/>
          </a:bodyPr>
          <a:lstStyle/>
          <a:p>
            <a:r>
              <a:rPr lang="en-US" sz="2400" b="1" dirty="0">
                <a:solidFill>
                  <a:schemeClr val="tx2">
                    <a:lumMod val="50000"/>
                    <a:lumOff val="50000"/>
                  </a:schemeClr>
                </a:solidFill>
                <a:latin typeface="Arial" panose="020B0604020202020204" pitchFamily="34" charset="0"/>
                <a:cs typeface="Arial" panose="020B0604020202020204" pitchFamily="34" charset="0"/>
              </a:rPr>
              <a:t>ML based classifier to detect attacks in RPL based IoT networks</a:t>
            </a:r>
          </a:p>
        </p:txBody>
      </p:sp>
      <p:sp>
        <p:nvSpPr>
          <p:cNvPr id="6" name="TextBox 5">
            <a:extLst>
              <a:ext uri="{FF2B5EF4-FFF2-40B4-BE49-F238E27FC236}">
                <a16:creationId xmlns:a16="http://schemas.microsoft.com/office/drawing/2014/main" id="{93641275-2329-3AF6-585B-CAE628D00B65}"/>
              </a:ext>
            </a:extLst>
          </p:cNvPr>
          <p:cNvSpPr txBox="1"/>
          <p:nvPr/>
        </p:nvSpPr>
        <p:spPr>
          <a:xfrm>
            <a:off x="509954" y="5092389"/>
            <a:ext cx="11371384" cy="1169551"/>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Applicable Release: </a:t>
            </a:r>
            <a:r>
              <a:rPr lang="en-US" sz="1400" dirty="0" err="1">
                <a:latin typeface="Arial" panose="020B0604020202020204" pitchFamily="34" charset="0"/>
                <a:cs typeface="Arial" panose="020B0604020202020204" pitchFamily="34" charset="0"/>
              </a:rPr>
              <a:t>NetSim</a:t>
            </a:r>
            <a:r>
              <a:rPr lang="en-US" sz="1400" dirty="0">
                <a:latin typeface="Arial" panose="020B0604020202020204" pitchFamily="34" charset="0"/>
                <a:cs typeface="Arial" panose="020B0604020202020204" pitchFamily="34" charset="0"/>
              </a:rPr>
              <a:t> v14.3 or higher</a:t>
            </a:r>
          </a:p>
          <a:p>
            <a:r>
              <a:rPr lang="en-US" sz="1400" dirty="0">
                <a:latin typeface="Arial" panose="020B0604020202020204" pitchFamily="34" charset="0"/>
                <a:cs typeface="Arial" panose="020B0604020202020204" pitchFamily="34" charset="0"/>
              </a:rPr>
              <a:t>Applicable Version(s): NetSim Standard </a:t>
            </a:r>
          </a:p>
          <a:p>
            <a:r>
              <a:rPr lang="en-US" sz="1400" dirty="0">
                <a:latin typeface="Arial" panose="020B0604020202020204" pitchFamily="34" charset="0"/>
                <a:cs typeface="Arial" panose="020B0604020202020204" pitchFamily="34" charset="0"/>
              </a:rPr>
              <a:t>Project download link</a:t>
            </a:r>
            <a:r>
              <a:rPr lang="en-US" sz="1400">
                <a:latin typeface="Arial" panose="020B0604020202020204" pitchFamily="34" charset="0"/>
                <a:cs typeface="Arial" panose="020B0604020202020204" pitchFamily="34" charset="0"/>
              </a:rPr>
              <a:t>: </a:t>
            </a:r>
            <a:r>
              <a:rPr lang="en-US" sz="1400">
                <a:latin typeface="Arial" panose="020B0604020202020204" pitchFamily="34" charset="0"/>
                <a:cs typeface="Arial" panose="020B0604020202020204" pitchFamily="34" charset="0"/>
                <a:hlinkClick r:id="rId2"/>
              </a:rPr>
              <a:t>https://github.com/NetSim-TETCOS/ML-Classifier-based-Attack-detection-in-IoT-v14.3/archive/refs/heads/main.zip</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The URL has the exported NetSim scenario for the examples used in this document and the python scripts  to run classifiers.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6977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0C77-9E28-7B7F-C573-B12A0C24F4DC}"/>
              </a:ext>
            </a:extLst>
          </p:cNvPr>
          <p:cNvSpPr>
            <a:spLocks noGrp="1"/>
          </p:cNvSpPr>
          <p:nvPr>
            <p:ph type="title"/>
          </p:nvPr>
        </p:nvSpPr>
        <p:spPr/>
        <p:txBody>
          <a:bodyPr/>
          <a:lstStyle/>
          <a:p>
            <a:r>
              <a:rPr lang="en-US" sz="3200" dirty="0"/>
              <a:t>Rank attack in RPL using NetSim</a:t>
            </a:r>
          </a:p>
        </p:txBody>
      </p:sp>
      <p:sp>
        <p:nvSpPr>
          <p:cNvPr id="3" name="Content Placeholder 2">
            <a:extLst>
              <a:ext uri="{FF2B5EF4-FFF2-40B4-BE49-F238E27FC236}">
                <a16:creationId xmlns:a16="http://schemas.microsoft.com/office/drawing/2014/main" id="{F4DEB9C9-776F-09CE-C825-B3239B78302F}"/>
              </a:ext>
            </a:extLst>
          </p:cNvPr>
          <p:cNvSpPr>
            <a:spLocks noGrp="1"/>
          </p:cNvSpPr>
          <p:nvPr>
            <p:ph idx="1"/>
          </p:nvPr>
        </p:nvSpPr>
        <p:spPr>
          <a:xfrm>
            <a:off x="838199" y="1399036"/>
            <a:ext cx="6794501" cy="5093839"/>
          </a:xfrm>
        </p:spPr>
        <p:txBody>
          <a:bodyPr>
            <a:normAutofit/>
          </a:bodyPr>
          <a:lstStyle/>
          <a:p>
            <a:pPr algn="just">
              <a:lnSpc>
                <a:spcPct val="110000"/>
              </a:lnSpc>
            </a:pPr>
            <a:r>
              <a:rPr lang="en-US" sz="1400" dirty="0"/>
              <a:t>Consider the scenario shown. The root node(LOWPAN Gateway) has rank 1. It sends DIO messages to Sensor 5 and Sensor 7, which are within its range.</a:t>
            </a:r>
          </a:p>
          <a:p>
            <a:pPr algn="just">
              <a:lnSpc>
                <a:spcPct val="110000"/>
              </a:lnSpc>
            </a:pPr>
            <a:r>
              <a:rPr lang="en-US" sz="1400" dirty="0"/>
              <a:t>Both Sensor 5 and Sensor 7 recognize the DODAG ID of the root node. They identify the root node as their parent.</a:t>
            </a:r>
          </a:p>
          <a:p>
            <a:pPr algn="just">
              <a:lnSpc>
                <a:spcPct val="110000"/>
              </a:lnSpc>
            </a:pPr>
            <a:r>
              <a:rPr lang="en-US" sz="1400" dirty="0"/>
              <a:t>After this, Sensor 5 and Sensor 7 transmit DAO messages to the root node. These DAO messages help to propagate destination information upward along the DODAG. Sensor 5 then updates its rank and broadcasts DIO messages.</a:t>
            </a:r>
          </a:p>
          <a:p>
            <a:pPr algn="just">
              <a:lnSpc>
                <a:spcPct val="110000"/>
              </a:lnSpc>
            </a:pPr>
            <a:r>
              <a:rPr lang="en-US" sz="1400" dirty="0"/>
              <a:t>However, Sensor 7 is a malicious node. It also updates its rank but advertises a fake, lower rank after receiving the DIO message from the root node.</a:t>
            </a:r>
          </a:p>
          <a:p>
            <a:pPr algn="just">
              <a:lnSpc>
                <a:spcPct val="110000"/>
              </a:lnSpc>
            </a:pPr>
            <a:r>
              <a:rPr lang="en-US" sz="1400" dirty="0"/>
              <a:t>Sensors 6 and 4 receive DIO messages from both Sensor 5 and Sensor 7. Due to Sensor 7's falsely advertised lower rank, Sensors 6 and 4 choose Sensor 7 as their preferred parent.</a:t>
            </a:r>
          </a:p>
          <a:p>
            <a:pPr algn="just">
              <a:lnSpc>
                <a:spcPct val="110000"/>
              </a:lnSpc>
            </a:pPr>
            <a:r>
              <a:rPr lang="en-US" sz="1400" dirty="0"/>
              <a:t>After selecting Sensor 7 as their parent, Sensors 6 and 4 send DAO messages and data packets to Sensor 7.But instead of forwarding the data packets, Sensor 7 drops them. </a:t>
            </a:r>
          </a:p>
        </p:txBody>
      </p:sp>
      <p:sp>
        <p:nvSpPr>
          <p:cNvPr id="5" name="TextBox 4">
            <a:extLst>
              <a:ext uri="{FF2B5EF4-FFF2-40B4-BE49-F238E27FC236}">
                <a16:creationId xmlns:a16="http://schemas.microsoft.com/office/drawing/2014/main" id="{243960CA-13F3-DEE2-31A4-BC05C44A96F5}"/>
              </a:ext>
            </a:extLst>
          </p:cNvPr>
          <p:cNvSpPr txBox="1"/>
          <p:nvPr/>
        </p:nvSpPr>
        <p:spPr>
          <a:xfrm>
            <a:off x="7978706" y="3945107"/>
            <a:ext cx="3856592" cy="461665"/>
          </a:xfrm>
          <a:prstGeom prst="rect">
            <a:avLst/>
          </a:prstGeom>
          <a:noFill/>
        </p:spPr>
        <p:txBody>
          <a:bodyPr wrap="square">
            <a:spAutoFit/>
          </a:bodyPr>
          <a:lstStyle/>
          <a:p>
            <a:pPr marL="0" indent="0" algn="ctr">
              <a:buNone/>
            </a:pPr>
            <a:r>
              <a:rPr lang="en-IN" sz="1200" dirty="0">
                <a:solidFill>
                  <a:srgbClr val="0D0D0D"/>
                </a:solidFill>
                <a:effectLst/>
                <a:latin typeface="Arial" panose="020B0604020202020204" pitchFamily="34" charset="0"/>
                <a:ea typeface="Aptos" panose="020B0004020202020204" pitchFamily="34" charset="0"/>
              </a:rPr>
              <a:t>The network topology in IoT using RPL Protocol, </a:t>
            </a:r>
          </a:p>
          <a:p>
            <a:pPr marL="0" indent="0" algn="ctr">
              <a:buNone/>
            </a:pPr>
            <a:r>
              <a:rPr lang="en-IN" sz="1200" dirty="0">
                <a:solidFill>
                  <a:srgbClr val="0D0D0D"/>
                </a:solidFill>
                <a:effectLst/>
                <a:latin typeface="Arial" panose="020B0604020202020204" pitchFamily="34" charset="0"/>
                <a:ea typeface="Aptos" panose="020B0004020202020204" pitchFamily="34" charset="0"/>
              </a:rPr>
              <a:t>Pathloss Model: Log Distance, Pathloss Exponent: 2</a:t>
            </a:r>
            <a:endParaRPr lang="en-IN" sz="1200" dirty="0">
              <a:solidFill>
                <a:srgbClr val="0D0D0D"/>
              </a:solidFill>
              <a:latin typeface="Arial" panose="020B0604020202020204" pitchFamily="34" charset="0"/>
              <a:ea typeface="Aptos" panose="020B0004020202020204" pitchFamily="34" charset="0"/>
            </a:endParaRPr>
          </a:p>
        </p:txBody>
      </p:sp>
      <p:sp>
        <p:nvSpPr>
          <p:cNvPr id="4" name="Slide Number Placeholder 3">
            <a:extLst>
              <a:ext uri="{FF2B5EF4-FFF2-40B4-BE49-F238E27FC236}">
                <a16:creationId xmlns:a16="http://schemas.microsoft.com/office/drawing/2014/main" id="{11034247-D376-9BB1-55C5-920E334D0C4A}"/>
              </a:ext>
            </a:extLst>
          </p:cNvPr>
          <p:cNvSpPr>
            <a:spLocks noGrp="1"/>
          </p:cNvSpPr>
          <p:nvPr>
            <p:ph type="sldNum" sz="quarter" idx="12"/>
          </p:nvPr>
        </p:nvSpPr>
        <p:spPr/>
        <p:txBody>
          <a:bodyPr/>
          <a:lstStyle/>
          <a:p>
            <a:fld id="{65FE2C7E-3E82-4745-9605-A8786DF6F766}" type="slidenum">
              <a:rPr lang="en-IN" smtClean="0"/>
              <a:t>9</a:t>
            </a:fld>
            <a:endParaRPr lang="en-IN"/>
          </a:p>
        </p:txBody>
      </p:sp>
      <p:pic>
        <p:nvPicPr>
          <p:cNvPr id="8" name="Picture 7" descr="A screenshot of a computer&#10;&#10;Description automatically generated">
            <a:extLst>
              <a:ext uri="{FF2B5EF4-FFF2-40B4-BE49-F238E27FC236}">
                <a16:creationId xmlns:a16="http://schemas.microsoft.com/office/drawing/2014/main" id="{CBA4CDC9-26C3-F17A-FCC9-D5000AFB0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005" y="2050891"/>
            <a:ext cx="4315995" cy="1894216"/>
          </a:xfrm>
          <a:prstGeom prst="rect">
            <a:avLst/>
          </a:prstGeom>
        </p:spPr>
      </p:pic>
    </p:spTree>
    <p:extLst>
      <p:ext uri="{BB962C8B-B14F-4D97-AF65-F5344CB8AC3E}">
        <p14:creationId xmlns:p14="http://schemas.microsoft.com/office/powerpoint/2010/main" val="4111521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B601-A3F6-674A-C894-431132F32D45}"/>
              </a:ext>
            </a:extLst>
          </p:cNvPr>
          <p:cNvSpPr>
            <a:spLocks noGrp="1"/>
          </p:cNvSpPr>
          <p:nvPr>
            <p:ph type="title"/>
          </p:nvPr>
        </p:nvSpPr>
        <p:spPr/>
        <p:txBody>
          <a:bodyPr/>
          <a:lstStyle/>
          <a:p>
            <a:r>
              <a:rPr lang="en-US" sz="3200" dirty="0"/>
              <a:t>Rank attack in RPL using NetSim</a:t>
            </a:r>
          </a:p>
        </p:txBody>
      </p:sp>
      <p:sp>
        <p:nvSpPr>
          <p:cNvPr id="3" name="Content Placeholder 2">
            <a:extLst>
              <a:ext uri="{FF2B5EF4-FFF2-40B4-BE49-F238E27FC236}">
                <a16:creationId xmlns:a16="http://schemas.microsoft.com/office/drawing/2014/main" id="{31B3C316-014E-D9A3-F64C-2F4804A51D58}"/>
              </a:ext>
            </a:extLst>
          </p:cNvPr>
          <p:cNvSpPr>
            <a:spLocks noGrp="1"/>
          </p:cNvSpPr>
          <p:nvPr>
            <p:ph idx="1"/>
          </p:nvPr>
        </p:nvSpPr>
        <p:spPr>
          <a:xfrm>
            <a:off x="838200" y="1472185"/>
            <a:ext cx="6019800" cy="2778802"/>
          </a:xfrm>
        </p:spPr>
        <p:txBody>
          <a:bodyPr/>
          <a:lstStyle/>
          <a:p>
            <a:pPr algn="just"/>
            <a:r>
              <a:rPr lang="en-US" dirty="0"/>
              <a:t>The results can be observed in the Results window, showing that the network has zero throughput.</a:t>
            </a:r>
          </a:p>
          <a:p>
            <a:pPr algn="just"/>
            <a:r>
              <a:rPr lang="en-US" dirty="0"/>
              <a:t>Users can also observe Packet trace that after Sensor 7 receives packets, it does not forward them, resulting in no data packet transmission from Sensor 7.</a:t>
            </a:r>
          </a:p>
          <a:p>
            <a:pPr algn="just"/>
            <a:r>
              <a:rPr lang="en-US" dirty="0"/>
              <a:t>Additionally, users can generate the DODAG visualizer using Python and MATLAB utilities. In the DODAG, it can be observed that Sensor 6 and Sensor 4 have chosen Sensor 7 as their parent.</a:t>
            </a:r>
            <a:endParaRPr lang="en-IN" dirty="0"/>
          </a:p>
        </p:txBody>
      </p:sp>
      <p:pic>
        <p:nvPicPr>
          <p:cNvPr id="4" name="Picture 3" descr="A screenshot of a computer&#10;&#10;Description automatically generated">
            <a:extLst>
              <a:ext uri="{FF2B5EF4-FFF2-40B4-BE49-F238E27FC236}">
                <a16:creationId xmlns:a16="http://schemas.microsoft.com/office/drawing/2014/main" id="{394A836C-9A34-E256-F47A-A6006A911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093" y="1585212"/>
            <a:ext cx="4715413" cy="2124495"/>
          </a:xfrm>
          <a:prstGeom prst="rect">
            <a:avLst/>
          </a:prstGeom>
        </p:spPr>
      </p:pic>
      <p:sp>
        <p:nvSpPr>
          <p:cNvPr id="5" name="TextBox 4">
            <a:extLst>
              <a:ext uri="{FF2B5EF4-FFF2-40B4-BE49-F238E27FC236}">
                <a16:creationId xmlns:a16="http://schemas.microsoft.com/office/drawing/2014/main" id="{C89B1D5E-BCFF-6918-4359-2015DE1D0979}"/>
              </a:ext>
            </a:extLst>
          </p:cNvPr>
          <p:cNvSpPr txBox="1"/>
          <p:nvPr/>
        </p:nvSpPr>
        <p:spPr>
          <a:xfrm>
            <a:off x="7339848" y="3720524"/>
            <a:ext cx="4394401" cy="646331"/>
          </a:xfrm>
          <a:prstGeom prst="rect">
            <a:avLst/>
          </a:prstGeom>
          <a:noFill/>
        </p:spPr>
        <p:txBody>
          <a:bodyPr wrap="square">
            <a:spAutoFit/>
          </a:bodyPr>
          <a:lstStyle/>
          <a:p>
            <a:pPr marL="0" indent="0" algn="ctr">
              <a:buNone/>
            </a:pPr>
            <a:r>
              <a:rPr lang="en-US" sz="1200" dirty="0">
                <a:latin typeface="Arial" panose="020B0604020202020204" pitchFamily="34" charset="0"/>
                <a:cs typeface="Arial" panose="020B0604020202020204" pitchFamily="34" charset="0"/>
              </a:rPr>
              <a:t>The packet trace shows that packets from Sensor-4 and Sensor-6 are received by Sensor-7, but Sensor-7 is not transmitting packets.</a:t>
            </a:r>
            <a:endParaRPr lang="en-IN" sz="1200" dirty="0">
              <a:solidFill>
                <a:srgbClr val="0D0D0D"/>
              </a:solidFill>
              <a:latin typeface="Arial" panose="020B0604020202020204" pitchFamily="34" charset="0"/>
              <a:ea typeface="Aptos" panose="020B00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2738A3-741A-9433-A577-EF226C5453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65634" y="4366855"/>
            <a:ext cx="2709112" cy="1915966"/>
          </a:xfrm>
          <a:prstGeom prst="rect">
            <a:avLst/>
          </a:prstGeom>
        </p:spPr>
      </p:pic>
      <p:sp>
        <p:nvSpPr>
          <p:cNvPr id="8" name="TextBox 7">
            <a:extLst>
              <a:ext uri="{FF2B5EF4-FFF2-40B4-BE49-F238E27FC236}">
                <a16:creationId xmlns:a16="http://schemas.microsoft.com/office/drawing/2014/main" id="{B4CAAFCD-A31C-CB4B-0562-74424C047615}"/>
              </a:ext>
            </a:extLst>
          </p:cNvPr>
          <p:cNvSpPr txBox="1"/>
          <p:nvPr/>
        </p:nvSpPr>
        <p:spPr>
          <a:xfrm>
            <a:off x="7251598" y="6282821"/>
            <a:ext cx="4394401" cy="461665"/>
          </a:xfrm>
          <a:prstGeom prst="rect">
            <a:avLst/>
          </a:prstGeom>
          <a:noFill/>
        </p:spPr>
        <p:txBody>
          <a:bodyPr wrap="square">
            <a:spAutoFit/>
          </a:bodyPr>
          <a:lstStyle/>
          <a:p>
            <a:pPr marL="0" indent="0" algn="ctr">
              <a:buNone/>
            </a:pPr>
            <a:r>
              <a:rPr lang="en-US" sz="1200" dirty="0">
                <a:latin typeface="Arial" panose="020B0604020202020204" pitchFamily="34" charset="0"/>
                <a:cs typeface="Arial" panose="020B0604020202020204" pitchFamily="34" charset="0"/>
              </a:rPr>
              <a:t>The DODAG visualizer shows that Sensor-6 and Sensor-4 are choosing Sensor-7 as a parent node.</a:t>
            </a:r>
            <a:endParaRPr lang="en-IN" sz="1200" dirty="0">
              <a:solidFill>
                <a:srgbClr val="0D0D0D"/>
              </a:solidFill>
              <a:latin typeface="Arial" panose="020B0604020202020204" pitchFamily="34" charset="0"/>
              <a:ea typeface="Aptos" panose="020B00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ACAB53D-7322-7C5E-9330-3B0B1161B09F}"/>
              </a:ext>
            </a:extLst>
          </p:cNvPr>
          <p:cNvPicPr>
            <a:picLocks noChangeAspect="1"/>
          </p:cNvPicPr>
          <p:nvPr/>
        </p:nvPicPr>
        <p:blipFill rotWithShape="1">
          <a:blip r:embed="rId4"/>
          <a:srcRect r="37473"/>
          <a:stretch/>
        </p:blipFill>
        <p:spPr>
          <a:xfrm>
            <a:off x="956147" y="4433868"/>
            <a:ext cx="6383701" cy="643970"/>
          </a:xfrm>
          <a:prstGeom prst="rect">
            <a:avLst/>
          </a:prstGeom>
        </p:spPr>
      </p:pic>
      <p:sp>
        <p:nvSpPr>
          <p:cNvPr id="10" name="TextBox 9">
            <a:extLst>
              <a:ext uri="{FF2B5EF4-FFF2-40B4-BE49-F238E27FC236}">
                <a16:creationId xmlns:a16="http://schemas.microsoft.com/office/drawing/2014/main" id="{52F31876-CEE0-CC0B-C987-28093B69A1D3}"/>
              </a:ext>
            </a:extLst>
          </p:cNvPr>
          <p:cNvSpPr txBox="1"/>
          <p:nvPr/>
        </p:nvSpPr>
        <p:spPr>
          <a:xfrm>
            <a:off x="1217254" y="5224358"/>
            <a:ext cx="5913120" cy="461665"/>
          </a:xfrm>
          <a:prstGeom prst="rect">
            <a:avLst/>
          </a:prstGeom>
          <a:noFill/>
        </p:spPr>
        <p:txBody>
          <a:bodyPr wrap="square">
            <a:spAutoFit/>
          </a:bodyPr>
          <a:lstStyle/>
          <a:p>
            <a:pPr marL="0" indent="0" algn="ctr">
              <a:buNone/>
            </a:pPr>
            <a:r>
              <a:rPr lang="en-US" sz="1200" dirty="0">
                <a:solidFill>
                  <a:srgbClr val="0D0D0D"/>
                </a:solidFill>
                <a:latin typeface="Arial" panose="020B0604020202020204" pitchFamily="34" charset="0"/>
                <a:ea typeface="Aptos" panose="020B0004020202020204" pitchFamily="34" charset="0"/>
                <a:cs typeface="Arial" panose="020B0604020202020204" pitchFamily="34" charset="0"/>
              </a:rPr>
              <a:t>Throughput for the two applications is zero because the malicious sensor is collecting all the packets</a:t>
            </a:r>
            <a:endParaRPr lang="en-IN" sz="1200" dirty="0">
              <a:solidFill>
                <a:srgbClr val="0D0D0D"/>
              </a:solidFill>
              <a:latin typeface="Arial" panose="020B0604020202020204" pitchFamily="34" charset="0"/>
              <a:ea typeface="Aptos" panose="020B00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ACE09990-591E-B830-DEB0-EC1B3CEB8B3C}"/>
              </a:ext>
            </a:extLst>
          </p:cNvPr>
          <p:cNvSpPr>
            <a:spLocks noGrp="1"/>
          </p:cNvSpPr>
          <p:nvPr>
            <p:ph type="sldNum" sz="quarter" idx="12"/>
          </p:nvPr>
        </p:nvSpPr>
        <p:spPr/>
        <p:txBody>
          <a:bodyPr/>
          <a:lstStyle/>
          <a:p>
            <a:fld id="{65FE2C7E-3E82-4745-9605-A8786DF6F766}" type="slidenum">
              <a:rPr lang="en-IN" smtClean="0"/>
              <a:t>10</a:t>
            </a:fld>
            <a:endParaRPr lang="en-IN" dirty="0"/>
          </a:p>
        </p:txBody>
      </p:sp>
    </p:spTree>
    <p:extLst>
      <p:ext uri="{BB962C8B-B14F-4D97-AF65-F5344CB8AC3E}">
        <p14:creationId xmlns:p14="http://schemas.microsoft.com/office/powerpoint/2010/main" val="67857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B74A-404C-67C1-4DE5-21CC6C973B21}"/>
              </a:ext>
            </a:extLst>
          </p:cNvPr>
          <p:cNvSpPr>
            <a:spLocks noGrp="1"/>
          </p:cNvSpPr>
          <p:nvPr>
            <p:ph type="title"/>
          </p:nvPr>
        </p:nvSpPr>
        <p:spPr>
          <a:xfrm>
            <a:off x="838200" y="2966910"/>
            <a:ext cx="10515600" cy="924179"/>
          </a:xfrm>
        </p:spPr>
        <p:txBody>
          <a:bodyPr/>
          <a:lstStyle/>
          <a:p>
            <a:pPr algn="ctr"/>
            <a:r>
              <a:rPr lang="en-US" dirty="0"/>
              <a:t>Training</a:t>
            </a:r>
            <a:endParaRPr lang="en-IN" dirty="0"/>
          </a:p>
        </p:txBody>
      </p:sp>
      <p:sp>
        <p:nvSpPr>
          <p:cNvPr id="4" name="Slide Number Placeholder 3">
            <a:extLst>
              <a:ext uri="{FF2B5EF4-FFF2-40B4-BE49-F238E27FC236}">
                <a16:creationId xmlns:a16="http://schemas.microsoft.com/office/drawing/2014/main" id="{30C294A2-DDD7-F29D-34E5-7F24FFFAACFE}"/>
              </a:ext>
            </a:extLst>
          </p:cNvPr>
          <p:cNvSpPr>
            <a:spLocks noGrp="1"/>
          </p:cNvSpPr>
          <p:nvPr>
            <p:ph type="sldNum" sz="quarter" idx="12"/>
          </p:nvPr>
        </p:nvSpPr>
        <p:spPr/>
        <p:txBody>
          <a:bodyPr/>
          <a:lstStyle/>
          <a:p>
            <a:fld id="{65FE2C7E-3E82-4745-9605-A8786DF6F766}" type="slidenum">
              <a:rPr lang="en-IN" smtClean="0"/>
              <a:t>11</a:t>
            </a:fld>
            <a:endParaRPr lang="en-IN"/>
          </a:p>
        </p:txBody>
      </p:sp>
    </p:spTree>
    <p:extLst>
      <p:ext uri="{BB962C8B-B14F-4D97-AF65-F5344CB8AC3E}">
        <p14:creationId xmlns:p14="http://schemas.microsoft.com/office/powerpoint/2010/main" val="337435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5825-5E28-CE83-0AFC-AFA02A9E052F}"/>
              </a:ext>
            </a:extLst>
          </p:cNvPr>
          <p:cNvSpPr>
            <a:spLocks noGrp="1"/>
          </p:cNvSpPr>
          <p:nvPr>
            <p:ph type="title"/>
          </p:nvPr>
        </p:nvSpPr>
        <p:spPr>
          <a:xfrm>
            <a:off x="838200" y="365125"/>
            <a:ext cx="10739284" cy="966682"/>
          </a:xfrm>
        </p:spPr>
        <p:txBody>
          <a:bodyPr>
            <a:noAutofit/>
          </a:bodyPr>
          <a:lstStyle/>
          <a:p>
            <a:r>
              <a:rPr lang="en-US" dirty="0"/>
              <a:t>Attack scenarios - Training data generation</a:t>
            </a:r>
            <a:endParaRPr lang="en-IN" dirty="0"/>
          </a:p>
        </p:txBody>
      </p:sp>
      <p:sp>
        <p:nvSpPr>
          <p:cNvPr id="3" name="Content Placeholder 2">
            <a:extLst>
              <a:ext uri="{FF2B5EF4-FFF2-40B4-BE49-F238E27FC236}">
                <a16:creationId xmlns:a16="http://schemas.microsoft.com/office/drawing/2014/main" id="{FEE471D6-1E67-227B-EB8F-37487BA25431}"/>
              </a:ext>
            </a:extLst>
          </p:cNvPr>
          <p:cNvSpPr>
            <a:spLocks noGrp="1"/>
          </p:cNvSpPr>
          <p:nvPr>
            <p:ph idx="1"/>
          </p:nvPr>
        </p:nvSpPr>
        <p:spPr>
          <a:xfrm>
            <a:off x="838199" y="1472184"/>
            <a:ext cx="6008915" cy="4743789"/>
          </a:xfrm>
        </p:spPr>
        <p:txBody>
          <a:bodyPr>
            <a:normAutofit/>
          </a:bodyPr>
          <a:lstStyle/>
          <a:p>
            <a:pPr algn="just">
              <a:lnSpc>
                <a:spcPct val="120000"/>
              </a:lnSpc>
            </a:pPr>
            <a:r>
              <a:rPr lang="en-US" sz="1400" dirty="0"/>
              <a:t>Created 8 scenarios with varying node counts (6 to 39)</a:t>
            </a:r>
          </a:p>
          <a:p>
            <a:pPr algn="just">
              <a:lnSpc>
                <a:spcPct val="120000"/>
              </a:lnSpc>
            </a:pPr>
            <a:r>
              <a:rPr lang="en-US" sz="1400" dirty="0"/>
              <a:t>Malicious node count: 2, 4, 5, 6, 8, 10, 12, and 14</a:t>
            </a:r>
          </a:p>
          <a:p>
            <a:pPr algn="just">
              <a:lnSpc>
                <a:spcPct val="120000"/>
              </a:lnSpc>
            </a:pPr>
            <a:r>
              <a:rPr lang="en-US" sz="1400" dirty="0"/>
              <a:t>Simulations run with 3 random seeds for each scenario</a:t>
            </a:r>
          </a:p>
          <a:p>
            <a:pPr algn="just">
              <a:lnSpc>
                <a:spcPct val="120000"/>
              </a:lnSpc>
            </a:pPr>
            <a:r>
              <a:rPr lang="en-US" sz="1400" dirty="0"/>
              <a:t>Enabled packet trace for all scenarios </a:t>
            </a:r>
          </a:p>
          <a:p>
            <a:pPr algn="just">
              <a:lnSpc>
                <a:spcPct val="120000"/>
              </a:lnSpc>
            </a:pPr>
            <a:r>
              <a:rPr lang="en-US" sz="1400" dirty="0"/>
              <a:t>Used a python script to calculate the number of DAO, DIO, and data packets received by each sensor from packet trace.</a:t>
            </a:r>
          </a:p>
          <a:p>
            <a:pPr algn="just">
              <a:lnSpc>
                <a:spcPct val="120000"/>
              </a:lnSpc>
            </a:pPr>
            <a:r>
              <a:rPr lang="en-US" sz="1400" dirty="0"/>
              <a:t>Feature Extraction</a:t>
            </a:r>
          </a:p>
          <a:p>
            <a:pPr marL="800100" lvl="1" indent="-342900" algn="just">
              <a:lnSpc>
                <a:spcPct val="120000"/>
              </a:lnSpc>
              <a:buFont typeface="+mj-lt"/>
              <a:buAutoNum type="arabicPeriod"/>
            </a:pPr>
            <a:r>
              <a:rPr lang="en-US" sz="1400" dirty="0"/>
              <a:t>DAO Sent</a:t>
            </a:r>
          </a:p>
          <a:p>
            <a:pPr marL="800100" lvl="1" indent="-342900" algn="just">
              <a:lnSpc>
                <a:spcPct val="120000"/>
              </a:lnSpc>
              <a:buFont typeface="+mj-lt"/>
              <a:buAutoNum type="arabicPeriod"/>
            </a:pPr>
            <a:r>
              <a:rPr lang="en-US" sz="1400" dirty="0"/>
              <a:t>DAO Received</a:t>
            </a:r>
          </a:p>
          <a:p>
            <a:pPr marL="800100" lvl="1" indent="-342900" algn="just">
              <a:lnSpc>
                <a:spcPct val="120000"/>
              </a:lnSpc>
              <a:buFont typeface="+mj-lt"/>
              <a:buAutoNum type="arabicPeriod"/>
            </a:pPr>
            <a:r>
              <a:rPr lang="en-US" sz="1400" dirty="0"/>
              <a:t>DIO Sent </a:t>
            </a:r>
          </a:p>
          <a:p>
            <a:pPr marL="800100" lvl="1" indent="-342900" algn="just">
              <a:lnSpc>
                <a:spcPct val="120000"/>
              </a:lnSpc>
              <a:buFont typeface="+mj-lt"/>
              <a:buAutoNum type="arabicPeriod"/>
            </a:pPr>
            <a:r>
              <a:rPr lang="en-US" sz="1400" dirty="0"/>
              <a:t>DIO Received </a:t>
            </a:r>
          </a:p>
          <a:p>
            <a:pPr marL="800100" lvl="1" indent="-342900" algn="just">
              <a:lnSpc>
                <a:spcPct val="120000"/>
              </a:lnSpc>
              <a:buFont typeface="+mj-lt"/>
              <a:buAutoNum type="arabicPeriod"/>
            </a:pPr>
            <a:r>
              <a:rPr lang="en-US" sz="1400" dirty="0"/>
              <a:t>Data Packets Received</a:t>
            </a:r>
          </a:p>
        </p:txBody>
      </p:sp>
      <p:sp>
        <p:nvSpPr>
          <p:cNvPr id="4" name="Slide Number Placeholder 3">
            <a:extLst>
              <a:ext uri="{FF2B5EF4-FFF2-40B4-BE49-F238E27FC236}">
                <a16:creationId xmlns:a16="http://schemas.microsoft.com/office/drawing/2014/main" id="{68A4B7A2-36DA-0A10-4DEC-19F1239E0A68}"/>
              </a:ext>
            </a:extLst>
          </p:cNvPr>
          <p:cNvSpPr>
            <a:spLocks noGrp="1"/>
          </p:cNvSpPr>
          <p:nvPr>
            <p:ph type="sldNum" sz="quarter" idx="12"/>
          </p:nvPr>
        </p:nvSpPr>
        <p:spPr/>
        <p:txBody>
          <a:bodyPr/>
          <a:lstStyle/>
          <a:p>
            <a:fld id="{65FE2C7E-3E82-4745-9605-A8786DF6F766}" type="slidenum">
              <a:rPr lang="en-IN" smtClean="0"/>
              <a:t>12</a:t>
            </a:fld>
            <a:endParaRPr lang="en-IN"/>
          </a:p>
        </p:txBody>
      </p:sp>
      <p:pic>
        <p:nvPicPr>
          <p:cNvPr id="5" name="Picture 4">
            <a:extLst>
              <a:ext uri="{FF2B5EF4-FFF2-40B4-BE49-F238E27FC236}">
                <a16:creationId xmlns:a16="http://schemas.microsoft.com/office/drawing/2014/main" id="{4EEB080D-4C80-C0BF-DDC3-0F4BD545F7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27427" y="1651611"/>
            <a:ext cx="5064573" cy="3395199"/>
          </a:xfrm>
          <a:prstGeom prst="rect">
            <a:avLst/>
          </a:prstGeom>
        </p:spPr>
      </p:pic>
      <p:sp>
        <p:nvSpPr>
          <p:cNvPr id="6" name="TextBox 5">
            <a:extLst>
              <a:ext uri="{FF2B5EF4-FFF2-40B4-BE49-F238E27FC236}">
                <a16:creationId xmlns:a16="http://schemas.microsoft.com/office/drawing/2014/main" id="{6E10F7E4-C56E-362A-1092-91602DC93D29}"/>
              </a:ext>
            </a:extLst>
          </p:cNvPr>
          <p:cNvSpPr txBox="1"/>
          <p:nvPr/>
        </p:nvSpPr>
        <p:spPr>
          <a:xfrm>
            <a:off x="7032171" y="5206389"/>
            <a:ext cx="4713515" cy="523220"/>
          </a:xfrm>
          <a:prstGeom prst="rect">
            <a:avLst/>
          </a:prstGeom>
          <a:noFill/>
        </p:spPr>
        <p:txBody>
          <a:bodyPr wrap="square">
            <a:spAutoFit/>
          </a:bodyPr>
          <a:lstStyle/>
          <a:p>
            <a:pPr marL="0" indent="0" algn="ctr">
              <a:buNone/>
            </a:pPr>
            <a:r>
              <a:rPr lang="en-IN" sz="1400" dirty="0">
                <a:solidFill>
                  <a:srgbClr val="0D0D0D"/>
                </a:solidFill>
                <a:effectLst/>
                <a:latin typeface="Arial" panose="020B0604020202020204" pitchFamily="34" charset="0"/>
                <a:ea typeface="Aptos" panose="020B0004020202020204" pitchFamily="34" charset="0"/>
              </a:rPr>
              <a:t>The network topology in IoT using RPL Protocol with 2 malicious nodes</a:t>
            </a:r>
            <a:endParaRPr lang="en-IN" sz="1400" dirty="0">
              <a:solidFill>
                <a:srgbClr val="0D0D0D"/>
              </a:solidFill>
              <a:latin typeface="Arial" panose="020B0604020202020204" pitchFamily="34" charset="0"/>
              <a:ea typeface="Aptos" panose="020B0004020202020204" pitchFamily="34" charset="0"/>
            </a:endParaRPr>
          </a:p>
        </p:txBody>
      </p:sp>
    </p:spTree>
    <p:extLst>
      <p:ext uri="{BB962C8B-B14F-4D97-AF65-F5344CB8AC3E}">
        <p14:creationId xmlns:p14="http://schemas.microsoft.com/office/powerpoint/2010/main" val="265462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AFF4-BE4A-4369-BF1B-EC2E974375F9}"/>
              </a:ext>
            </a:extLst>
          </p:cNvPr>
          <p:cNvSpPr>
            <a:spLocks noGrp="1"/>
          </p:cNvSpPr>
          <p:nvPr>
            <p:ph type="title"/>
          </p:nvPr>
        </p:nvSpPr>
        <p:spPr/>
        <p:txBody>
          <a:bodyPr/>
          <a:lstStyle/>
          <a:p>
            <a:r>
              <a:rPr lang="en-IN" dirty="0"/>
              <a:t>Data processing and Feature Visualization</a:t>
            </a:r>
          </a:p>
        </p:txBody>
      </p:sp>
      <p:sp>
        <p:nvSpPr>
          <p:cNvPr id="3" name="Content Placeholder 2">
            <a:extLst>
              <a:ext uri="{FF2B5EF4-FFF2-40B4-BE49-F238E27FC236}">
                <a16:creationId xmlns:a16="http://schemas.microsoft.com/office/drawing/2014/main" id="{BC806A76-FE3B-DA64-A43C-61331A76FA5C}"/>
              </a:ext>
            </a:extLst>
          </p:cNvPr>
          <p:cNvSpPr>
            <a:spLocks noGrp="1"/>
          </p:cNvSpPr>
          <p:nvPr>
            <p:ph idx="1"/>
          </p:nvPr>
        </p:nvSpPr>
        <p:spPr>
          <a:xfrm>
            <a:off x="838199" y="2050805"/>
            <a:ext cx="4993532" cy="3284542"/>
          </a:xfrm>
        </p:spPr>
        <p:txBody>
          <a:bodyPr>
            <a:normAutofit/>
          </a:bodyPr>
          <a:lstStyle/>
          <a:p>
            <a:r>
              <a:rPr lang="en-US" sz="1400" dirty="0"/>
              <a:t>Data extraction from packet trace to Excel using Python script</a:t>
            </a:r>
          </a:p>
          <a:p>
            <a:r>
              <a:rPr lang="en-US" sz="1400" dirty="0"/>
              <a:t>Total dataset: 534 sensors, 5 features each</a:t>
            </a:r>
          </a:p>
          <a:p>
            <a:r>
              <a:rPr lang="en-US" sz="1400" dirty="0"/>
              <a:t>Feature normalization process:</a:t>
            </a:r>
          </a:p>
          <a:p>
            <a:pPr lvl="1"/>
            <a:r>
              <a:rPr lang="en-US" sz="1400" dirty="0"/>
              <a:t>Calculate max value for each feature across all sensors</a:t>
            </a:r>
          </a:p>
          <a:p>
            <a:pPr lvl="1"/>
            <a:r>
              <a:rPr lang="en-US" sz="1400" dirty="0"/>
              <a:t>Divide each sensor's value by the max to get 0-1 range</a:t>
            </a:r>
          </a:p>
          <a:p>
            <a:r>
              <a:rPr lang="en-US" sz="1400" dirty="0"/>
              <a:t>Manual labeling: 1 for non-malicious, 0 for malicious</a:t>
            </a:r>
            <a:endParaRPr lang="en-IN" sz="1400" dirty="0"/>
          </a:p>
        </p:txBody>
      </p:sp>
      <p:sp>
        <p:nvSpPr>
          <p:cNvPr id="4" name="Slide Number Placeholder 3">
            <a:extLst>
              <a:ext uri="{FF2B5EF4-FFF2-40B4-BE49-F238E27FC236}">
                <a16:creationId xmlns:a16="http://schemas.microsoft.com/office/drawing/2014/main" id="{188E126D-5108-BDA4-53A1-88F3621479AB}"/>
              </a:ext>
            </a:extLst>
          </p:cNvPr>
          <p:cNvSpPr>
            <a:spLocks noGrp="1"/>
          </p:cNvSpPr>
          <p:nvPr>
            <p:ph type="sldNum" sz="quarter" idx="12"/>
          </p:nvPr>
        </p:nvSpPr>
        <p:spPr/>
        <p:txBody>
          <a:bodyPr/>
          <a:lstStyle/>
          <a:p>
            <a:fld id="{65FE2C7E-3E82-4745-9605-A8786DF6F766}" type="slidenum">
              <a:rPr lang="en-IN" smtClean="0"/>
              <a:t>13</a:t>
            </a:fld>
            <a:endParaRPr lang="en-IN"/>
          </a:p>
        </p:txBody>
      </p:sp>
      <p:pic>
        <p:nvPicPr>
          <p:cNvPr id="5" name="Picture 4">
            <a:extLst>
              <a:ext uri="{FF2B5EF4-FFF2-40B4-BE49-F238E27FC236}">
                <a16:creationId xmlns:a16="http://schemas.microsoft.com/office/drawing/2014/main" id="{43E09189-F22D-DF4E-650F-523A3C81F3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71618" y="1752570"/>
            <a:ext cx="5820382" cy="3352860"/>
          </a:xfrm>
          <a:prstGeom prst="rect">
            <a:avLst/>
          </a:prstGeom>
        </p:spPr>
      </p:pic>
      <p:sp>
        <p:nvSpPr>
          <p:cNvPr id="6" name="TextBox 5">
            <a:extLst>
              <a:ext uri="{FF2B5EF4-FFF2-40B4-BE49-F238E27FC236}">
                <a16:creationId xmlns:a16="http://schemas.microsoft.com/office/drawing/2014/main" id="{D641AAA0-E2AD-687B-57D6-A886AA78F124}"/>
              </a:ext>
            </a:extLst>
          </p:cNvPr>
          <p:cNvSpPr txBox="1"/>
          <p:nvPr/>
        </p:nvSpPr>
        <p:spPr>
          <a:xfrm>
            <a:off x="7294123" y="5139104"/>
            <a:ext cx="430935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We label the sensors based on the features</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637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2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7" y="1319509"/>
            <a:ext cx="3170395" cy="1690878"/>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3356" y="1327326"/>
            <a:ext cx="3077685" cy="1641432"/>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4830" y="3108256"/>
            <a:ext cx="2990067" cy="1594702"/>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8953" y="3108256"/>
            <a:ext cx="3170395" cy="1690877"/>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3355" y="3109126"/>
            <a:ext cx="3077685" cy="1641432"/>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4830" y="4891174"/>
            <a:ext cx="2990067" cy="1594702"/>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6096" y="4891174"/>
            <a:ext cx="3303252" cy="1761734"/>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43354" y="4930356"/>
            <a:ext cx="3077685" cy="164143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16096" y="1303452"/>
            <a:ext cx="3303252" cy="1761735"/>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14</a:t>
            </a:fld>
            <a:endParaRPr lang="en-IN"/>
          </a:p>
        </p:txBody>
      </p:sp>
    </p:spTree>
    <p:extLst>
      <p:ext uri="{BB962C8B-B14F-4D97-AF65-F5344CB8AC3E}">
        <p14:creationId xmlns:p14="http://schemas.microsoft.com/office/powerpoint/2010/main" val="42005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4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7" y="1319509"/>
            <a:ext cx="3170395" cy="1690877"/>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6341" y="1364717"/>
            <a:ext cx="2937469" cy="1566650"/>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0" y="3108256"/>
            <a:ext cx="2990066" cy="1594702"/>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3" y="3108256"/>
            <a:ext cx="3170395" cy="1690877"/>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38066" y="3132772"/>
            <a:ext cx="2875744" cy="1533730"/>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6" y="4906021"/>
            <a:ext cx="2990066" cy="1594702"/>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6" y="4891174"/>
            <a:ext cx="3303250" cy="1761734"/>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88216" y="4882041"/>
            <a:ext cx="2913719" cy="1553983"/>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6" y="1303452"/>
            <a:ext cx="3303252" cy="1761734"/>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15</a:t>
            </a:fld>
            <a:endParaRPr lang="en-IN"/>
          </a:p>
        </p:txBody>
      </p:sp>
    </p:spTree>
    <p:extLst>
      <p:ext uri="{BB962C8B-B14F-4D97-AF65-F5344CB8AC3E}">
        <p14:creationId xmlns:p14="http://schemas.microsoft.com/office/powerpoint/2010/main" val="203524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5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7" y="1319509"/>
            <a:ext cx="3170394" cy="1690877"/>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6341" y="1364716"/>
            <a:ext cx="2937469" cy="1566650"/>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0" y="3108256"/>
            <a:ext cx="2990066" cy="1594701"/>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3" y="3108256"/>
            <a:ext cx="3170394" cy="1690877"/>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76622" y="3153336"/>
            <a:ext cx="2798631" cy="1492603"/>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6" y="4906021"/>
            <a:ext cx="2990066" cy="1594701"/>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6" y="4891174"/>
            <a:ext cx="3303250" cy="1761733"/>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88216" y="4882040"/>
            <a:ext cx="2913719" cy="1553983"/>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16097" y="1303452"/>
            <a:ext cx="3303250" cy="1761734"/>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16</a:t>
            </a:fld>
            <a:endParaRPr lang="en-IN"/>
          </a:p>
        </p:txBody>
      </p:sp>
    </p:spTree>
    <p:extLst>
      <p:ext uri="{BB962C8B-B14F-4D97-AF65-F5344CB8AC3E}">
        <p14:creationId xmlns:p14="http://schemas.microsoft.com/office/powerpoint/2010/main" val="3193134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6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7" y="1319509"/>
            <a:ext cx="3170394" cy="1690876"/>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6341" y="1364717"/>
            <a:ext cx="2937468" cy="1566649"/>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1" y="3108256"/>
            <a:ext cx="2990064" cy="1594701"/>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3" y="3108256"/>
            <a:ext cx="3170394" cy="1690876"/>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76622" y="3143054"/>
            <a:ext cx="2837187" cy="1513166"/>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7" y="4906021"/>
            <a:ext cx="2990064" cy="1594701"/>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6" y="4891174"/>
            <a:ext cx="3303249" cy="1761733"/>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88217" y="4882041"/>
            <a:ext cx="2913717" cy="155398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7" y="1303452"/>
            <a:ext cx="3303250" cy="1761733"/>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17</a:t>
            </a:fld>
            <a:endParaRPr lang="en-IN"/>
          </a:p>
        </p:txBody>
      </p:sp>
    </p:spTree>
    <p:extLst>
      <p:ext uri="{BB962C8B-B14F-4D97-AF65-F5344CB8AC3E}">
        <p14:creationId xmlns:p14="http://schemas.microsoft.com/office/powerpoint/2010/main" val="154661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p:txBody>
          <a:bodyPr>
            <a:normAutofit fontScale="90000"/>
          </a:bodyPr>
          <a:lstStyle/>
          <a:p>
            <a:r>
              <a:rPr lang="en-US" dirty="0"/>
              <a:t>Feature visualization: 8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8" y="1319509"/>
            <a:ext cx="3170392" cy="1690876"/>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4071" y="1368840"/>
            <a:ext cx="2922007" cy="1558403"/>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1" y="3108256"/>
            <a:ext cx="2990064" cy="1594700"/>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4" y="3108256"/>
            <a:ext cx="3170392" cy="1690876"/>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03266" y="3157264"/>
            <a:ext cx="2783899" cy="1484746"/>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7" y="4906021"/>
            <a:ext cx="2990064" cy="1594700"/>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6" y="4891174"/>
            <a:ext cx="3303249" cy="1761732"/>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88217" y="4882040"/>
            <a:ext cx="2913717" cy="155398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7" y="1303452"/>
            <a:ext cx="3303249" cy="1761733"/>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18</a:t>
            </a:fld>
            <a:endParaRPr lang="en-IN"/>
          </a:p>
        </p:txBody>
      </p:sp>
    </p:spTree>
    <p:extLst>
      <p:ext uri="{BB962C8B-B14F-4D97-AF65-F5344CB8AC3E}">
        <p14:creationId xmlns:p14="http://schemas.microsoft.com/office/powerpoint/2010/main" val="1745622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0DC1-F5EB-BA75-0E1A-E68BFF3F317A}"/>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80B4E9E2-6EBC-B9C4-2BCF-342EDED93021}"/>
              </a:ext>
            </a:extLst>
          </p:cNvPr>
          <p:cNvSpPr>
            <a:spLocks noGrp="1"/>
          </p:cNvSpPr>
          <p:nvPr>
            <p:ph idx="1"/>
          </p:nvPr>
        </p:nvSpPr>
        <p:spPr>
          <a:xfrm>
            <a:off x="838200" y="1472185"/>
            <a:ext cx="10515600" cy="5249290"/>
          </a:xfrm>
        </p:spPr>
        <p:txBody>
          <a:bodyPr>
            <a:normAutofit lnSpcReduction="10000"/>
          </a:bodyPr>
          <a:lstStyle/>
          <a:p>
            <a:pPr>
              <a:lnSpc>
                <a:spcPct val="120000"/>
              </a:lnSpc>
            </a:pPr>
            <a:r>
              <a:rPr lang="en-US" sz="1400" dirty="0"/>
              <a:t>Introduction to RPL protocol</a:t>
            </a:r>
          </a:p>
          <a:p>
            <a:pPr lvl="1">
              <a:lnSpc>
                <a:spcPct val="120000"/>
              </a:lnSpc>
            </a:pPr>
            <a:r>
              <a:rPr lang="en-US" sz="1400" dirty="0"/>
              <a:t>Objective function and Link quality</a:t>
            </a:r>
          </a:p>
          <a:p>
            <a:pPr lvl="1">
              <a:lnSpc>
                <a:spcPct val="120000"/>
              </a:lnSpc>
            </a:pPr>
            <a:r>
              <a:rPr lang="en-US" sz="1400" dirty="0"/>
              <a:t>Rank Calculations in NetSim</a:t>
            </a:r>
          </a:p>
          <a:p>
            <a:pPr>
              <a:lnSpc>
                <a:spcPct val="120000"/>
              </a:lnSpc>
            </a:pPr>
            <a:r>
              <a:rPr lang="en-US" sz="1400" dirty="0"/>
              <a:t>Rank attack in RPL using NetSim</a:t>
            </a:r>
          </a:p>
          <a:p>
            <a:pPr>
              <a:lnSpc>
                <a:spcPct val="120000"/>
              </a:lnSpc>
            </a:pPr>
            <a:r>
              <a:rPr lang="en-US" sz="1400" dirty="0"/>
              <a:t>Attack scenarios with malicious nodes - Training data</a:t>
            </a:r>
          </a:p>
          <a:p>
            <a:pPr lvl="1">
              <a:lnSpc>
                <a:spcPct val="120000"/>
              </a:lnSpc>
            </a:pPr>
            <a:r>
              <a:rPr lang="en-US" sz="1400" dirty="0"/>
              <a:t>Attack scenarios with 2, 4, 5, 6, 8, 10, 12 and 14 malicious nodes</a:t>
            </a:r>
          </a:p>
          <a:p>
            <a:pPr lvl="1">
              <a:lnSpc>
                <a:spcPct val="120000"/>
              </a:lnSpc>
            </a:pPr>
            <a:r>
              <a:rPr lang="en-US" sz="1400" dirty="0"/>
              <a:t>Data processing</a:t>
            </a:r>
          </a:p>
          <a:p>
            <a:pPr lvl="1">
              <a:lnSpc>
                <a:spcPct val="120000"/>
              </a:lnSpc>
            </a:pPr>
            <a:r>
              <a:rPr lang="en-US" sz="1400" dirty="0"/>
              <a:t>Feature visualization </a:t>
            </a:r>
          </a:p>
          <a:p>
            <a:pPr>
              <a:lnSpc>
                <a:spcPct val="120000"/>
              </a:lnSpc>
            </a:pPr>
            <a:r>
              <a:rPr lang="en-US" sz="1400" dirty="0"/>
              <a:t>Attack scenarios with malicious nodes - Test data</a:t>
            </a:r>
          </a:p>
          <a:p>
            <a:pPr lvl="1">
              <a:lnSpc>
                <a:spcPct val="120000"/>
              </a:lnSpc>
            </a:pPr>
            <a:r>
              <a:rPr lang="en-US" sz="1400" dirty="0"/>
              <a:t>Attack scenarios with 3, 7, 9, 11, 13, and 15 malicious nodes</a:t>
            </a:r>
          </a:p>
          <a:p>
            <a:pPr lvl="1">
              <a:lnSpc>
                <a:spcPct val="120000"/>
              </a:lnSpc>
            </a:pPr>
            <a:r>
              <a:rPr lang="en-US" sz="1400" dirty="0"/>
              <a:t>Data processing</a:t>
            </a:r>
          </a:p>
          <a:p>
            <a:pPr lvl="1">
              <a:lnSpc>
                <a:spcPct val="120000"/>
              </a:lnSpc>
            </a:pPr>
            <a:r>
              <a:rPr lang="en-US" sz="1400" dirty="0"/>
              <a:t>Feature visualization</a:t>
            </a:r>
          </a:p>
          <a:p>
            <a:pPr lvl="1">
              <a:lnSpc>
                <a:spcPct val="120000"/>
              </a:lnSpc>
            </a:pPr>
            <a:r>
              <a:rPr lang="en-US" sz="1400" dirty="0"/>
              <a:t>Classification</a:t>
            </a:r>
          </a:p>
          <a:p>
            <a:pPr>
              <a:lnSpc>
                <a:spcPct val="120000"/>
              </a:lnSpc>
            </a:pPr>
            <a:r>
              <a:rPr lang="en-US" sz="1400" dirty="0"/>
              <a:t>Detection of malicious nodes using ML based classifiers</a:t>
            </a:r>
          </a:p>
          <a:p>
            <a:pPr lvl="1">
              <a:lnSpc>
                <a:spcPct val="120000"/>
              </a:lnSpc>
            </a:pPr>
            <a:r>
              <a:rPr lang="en-US" sz="1400" dirty="0"/>
              <a:t>Confusion Matrix: Accuracy, Precision, F1 Score, Recall </a:t>
            </a:r>
          </a:p>
          <a:p>
            <a:pPr lvl="1">
              <a:lnSpc>
                <a:spcPct val="120000"/>
              </a:lnSpc>
            </a:pPr>
            <a:r>
              <a:rPr lang="en-US" sz="1400" dirty="0"/>
              <a:t>Comparison between different classifiers: Logistic Regression, Naïve Bayes, KNN, Support Vector Machine</a:t>
            </a:r>
          </a:p>
        </p:txBody>
      </p:sp>
      <p:sp>
        <p:nvSpPr>
          <p:cNvPr id="4" name="Slide Number Placeholder 3">
            <a:extLst>
              <a:ext uri="{FF2B5EF4-FFF2-40B4-BE49-F238E27FC236}">
                <a16:creationId xmlns:a16="http://schemas.microsoft.com/office/drawing/2014/main" id="{10F46871-0991-5317-0AFF-B54E259A5566}"/>
              </a:ext>
            </a:extLst>
          </p:cNvPr>
          <p:cNvSpPr>
            <a:spLocks noGrp="1"/>
          </p:cNvSpPr>
          <p:nvPr>
            <p:ph type="sldNum" sz="quarter" idx="12"/>
          </p:nvPr>
        </p:nvSpPr>
        <p:spPr/>
        <p:txBody>
          <a:bodyPr/>
          <a:lstStyle/>
          <a:p>
            <a:fld id="{65FE2C7E-3E82-4745-9605-A8786DF6F766}" type="slidenum">
              <a:rPr lang="en-IN" smtClean="0"/>
              <a:t>1</a:t>
            </a:fld>
            <a:endParaRPr lang="en-IN" dirty="0"/>
          </a:p>
        </p:txBody>
      </p:sp>
    </p:spTree>
    <p:extLst>
      <p:ext uri="{BB962C8B-B14F-4D97-AF65-F5344CB8AC3E}">
        <p14:creationId xmlns:p14="http://schemas.microsoft.com/office/powerpoint/2010/main" val="1087523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10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8" y="1319509"/>
            <a:ext cx="3170392" cy="1690875"/>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5" y="1371989"/>
            <a:ext cx="2910193" cy="1552103"/>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2" y="3108256"/>
            <a:ext cx="2990062" cy="1594700"/>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4" y="3108256"/>
            <a:ext cx="3170392" cy="1690875"/>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95885" y="3126735"/>
            <a:ext cx="2898379" cy="1545802"/>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8" y="4906021"/>
            <a:ext cx="2990062" cy="1594700"/>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7" y="4891174"/>
            <a:ext cx="3303247" cy="1761732"/>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95885" y="4886130"/>
            <a:ext cx="2898380" cy="154580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7" y="1303452"/>
            <a:ext cx="3303249" cy="1761732"/>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19</a:t>
            </a:fld>
            <a:endParaRPr lang="en-IN"/>
          </a:p>
        </p:txBody>
      </p:sp>
    </p:spTree>
    <p:extLst>
      <p:ext uri="{BB962C8B-B14F-4D97-AF65-F5344CB8AC3E}">
        <p14:creationId xmlns:p14="http://schemas.microsoft.com/office/powerpoint/2010/main" val="3457782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12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9" y="1319509"/>
            <a:ext cx="3170390" cy="1690875"/>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5" y="1371989"/>
            <a:ext cx="2910193" cy="1552103"/>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2" y="3108256"/>
            <a:ext cx="2990062" cy="1594699"/>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5" y="3108256"/>
            <a:ext cx="3170390" cy="1690875"/>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45761" y="3153336"/>
            <a:ext cx="2798627" cy="1492601"/>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4998" y="4906021"/>
            <a:ext cx="2990062" cy="1594699"/>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16097" y="4891174"/>
            <a:ext cx="3303247" cy="1761731"/>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5" y="4886130"/>
            <a:ext cx="2898380" cy="1545802"/>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16098" y="1303452"/>
            <a:ext cx="3303247" cy="1761732"/>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20</a:t>
            </a:fld>
            <a:endParaRPr lang="en-IN"/>
          </a:p>
        </p:txBody>
      </p:sp>
    </p:spTree>
    <p:extLst>
      <p:ext uri="{BB962C8B-B14F-4D97-AF65-F5344CB8AC3E}">
        <p14:creationId xmlns:p14="http://schemas.microsoft.com/office/powerpoint/2010/main" val="3792205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EAEC0-98C9-2405-BD96-C460B9EAA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14D93-DC84-2A6F-2A7E-F97CB2B49FC8}"/>
              </a:ext>
            </a:extLst>
          </p:cNvPr>
          <p:cNvSpPr>
            <a:spLocks noGrp="1"/>
          </p:cNvSpPr>
          <p:nvPr>
            <p:ph type="title"/>
          </p:nvPr>
        </p:nvSpPr>
        <p:spPr>
          <a:xfrm>
            <a:off x="838199" y="365125"/>
            <a:ext cx="10667035" cy="924179"/>
          </a:xfrm>
        </p:spPr>
        <p:txBody>
          <a:bodyPr>
            <a:normAutofit fontScale="90000"/>
          </a:bodyPr>
          <a:lstStyle/>
          <a:p>
            <a:r>
              <a:rPr lang="en-US" dirty="0"/>
              <a:t>Feature visualization: 14 malicious nodes; 3 runs, each with a different random seed</a:t>
            </a:r>
            <a:endParaRPr lang="en-IN" dirty="0"/>
          </a:p>
        </p:txBody>
      </p:sp>
      <p:pic>
        <p:nvPicPr>
          <p:cNvPr id="4" name="Content Placeholder 5">
            <a:extLst>
              <a:ext uri="{FF2B5EF4-FFF2-40B4-BE49-F238E27FC236}">
                <a16:creationId xmlns:a16="http://schemas.microsoft.com/office/drawing/2014/main" id="{A3CFAA3B-42BE-9B08-8E92-95C1359515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9" y="1319509"/>
            <a:ext cx="3170390" cy="1690874"/>
          </a:xfrm>
          <a:prstGeom prst="rect">
            <a:avLst/>
          </a:prstGeom>
        </p:spPr>
      </p:pic>
      <p:pic>
        <p:nvPicPr>
          <p:cNvPr id="5" name="Picture 4">
            <a:extLst>
              <a:ext uri="{FF2B5EF4-FFF2-40B4-BE49-F238E27FC236}">
                <a16:creationId xmlns:a16="http://schemas.microsoft.com/office/drawing/2014/main" id="{296951A5-2617-9DD3-7457-935DCC2665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5" y="1371989"/>
            <a:ext cx="2910193" cy="1552103"/>
          </a:xfrm>
          <a:prstGeom prst="rect">
            <a:avLst/>
          </a:prstGeom>
        </p:spPr>
      </p:pic>
      <p:pic>
        <p:nvPicPr>
          <p:cNvPr id="6" name="Picture 5">
            <a:extLst>
              <a:ext uri="{FF2B5EF4-FFF2-40B4-BE49-F238E27FC236}">
                <a16:creationId xmlns:a16="http://schemas.microsoft.com/office/drawing/2014/main" id="{3365F24D-4EDA-E103-2352-25B3747BDB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3" y="3108256"/>
            <a:ext cx="2990060" cy="1594699"/>
          </a:xfrm>
          <a:prstGeom prst="rect">
            <a:avLst/>
          </a:prstGeom>
        </p:spPr>
      </p:pic>
      <p:pic>
        <p:nvPicPr>
          <p:cNvPr id="7" name="Picture 6">
            <a:extLst>
              <a:ext uri="{FF2B5EF4-FFF2-40B4-BE49-F238E27FC236}">
                <a16:creationId xmlns:a16="http://schemas.microsoft.com/office/drawing/2014/main" id="{E9D9B2DD-5324-B622-7ECB-3CC9B84BDB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5" y="3108256"/>
            <a:ext cx="3170390" cy="1690875"/>
          </a:xfrm>
          <a:prstGeom prst="rect">
            <a:avLst/>
          </a:prstGeom>
        </p:spPr>
      </p:pic>
      <p:pic>
        <p:nvPicPr>
          <p:cNvPr id="8" name="Picture 7">
            <a:extLst>
              <a:ext uri="{FF2B5EF4-FFF2-40B4-BE49-F238E27FC236}">
                <a16:creationId xmlns:a16="http://schemas.microsoft.com/office/drawing/2014/main" id="{7E095FFE-76DB-FA9F-6841-7BE0D263561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45761" y="3153336"/>
            <a:ext cx="2798627" cy="1492601"/>
          </a:xfrm>
          <a:prstGeom prst="rect">
            <a:avLst/>
          </a:prstGeom>
        </p:spPr>
      </p:pic>
      <p:pic>
        <p:nvPicPr>
          <p:cNvPr id="9" name="Picture 8">
            <a:extLst>
              <a:ext uri="{FF2B5EF4-FFF2-40B4-BE49-F238E27FC236}">
                <a16:creationId xmlns:a16="http://schemas.microsoft.com/office/drawing/2014/main" id="{608CC07F-0E0C-A17A-C73C-C26C1FD4C69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9" y="4906021"/>
            <a:ext cx="2990060" cy="1594699"/>
          </a:xfrm>
          <a:prstGeom prst="rect">
            <a:avLst/>
          </a:prstGeom>
        </p:spPr>
      </p:pic>
      <p:pic>
        <p:nvPicPr>
          <p:cNvPr id="10" name="Picture 9">
            <a:extLst>
              <a:ext uri="{FF2B5EF4-FFF2-40B4-BE49-F238E27FC236}">
                <a16:creationId xmlns:a16="http://schemas.microsoft.com/office/drawing/2014/main" id="{56EC482A-1240-3731-4C92-8B11C4E778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7" y="4891174"/>
            <a:ext cx="3303247" cy="1761731"/>
          </a:xfrm>
          <a:prstGeom prst="rect">
            <a:avLst/>
          </a:prstGeom>
        </p:spPr>
      </p:pic>
      <p:pic>
        <p:nvPicPr>
          <p:cNvPr id="11" name="Picture 10">
            <a:extLst>
              <a:ext uri="{FF2B5EF4-FFF2-40B4-BE49-F238E27FC236}">
                <a16:creationId xmlns:a16="http://schemas.microsoft.com/office/drawing/2014/main" id="{26185731-0F04-839F-CAD6-4A27C52C38F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395885" y="4886130"/>
            <a:ext cx="2898380" cy="1545802"/>
          </a:xfrm>
          <a:prstGeom prst="rect">
            <a:avLst/>
          </a:prstGeom>
        </p:spPr>
      </p:pic>
      <p:pic>
        <p:nvPicPr>
          <p:cNvPr id="12" name="Picture 11">
            <a:extLst>
              <a:ext uri="{FF2B5EF4-FFF2-40B4-BE49-F238E27FC236}">
                <a16:creationId xmlns:a16="http://schemas.microsoft.com/office/drawing/2014/main" id="{0C4C5C58-61C5-C259-16F9-F99DC526D33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8" y="1303452"/>
            <a:ext cx="3303247" cy="1761732"/>
          </a:xfrm>
          <a:prstGeom prst="rect">
            <a:avLst/>
          </a:prstGeom>
        </p:spPr>
      </p:pic>
      <p:sp>
        <p:nvSpPr>
          <p:cNvPr id="3" name="Slide Number Placeholder 2">
            <a:extLst>
              <a:ext uri="{FF2B5EF4-FFF2-40B4-BE49-F238E27FC236}">
                <a16:creationId xmlns:a16="http://schemas.microsoft.com/office/drawing/2014/main" id="{9F8BE43A-882C-6D85-74A0-9ACA7396E63B}"/>
              </a:ext>
            </a:extLst>
          </p:cNvPr>
          <p:cNvSpPr>
            <a:spLocks noGrp="1"/>
          </p:cNvSpPr>
          <p:nvPr>
            <p:ph type="sldNum" sz="quarter" idx="12"/>
          </p:nvPr>
        </p:nvSpPr>
        <p:spPr/>
        <p:txBody>
          <a:bodyPr/>
          <a:lstStyle/>
          <a:p>
            <a:fld id="{65FE2C7E-3E82-4745-9605-A8786DF6F766}" type="slidenum">
              <a:rPr lang="en-IN" smtClean="0"/>
              <a:t>21</a:t>
            </a:fld>
            <a:endParaRPr lang="en-IN"/>
          </a:p>
        </p:txBody>
      </p:sp>
    </p:spTree>
    <p:extLst>
      <p:ext uri="{BB962C8B-B14F-4D97-AF65-F5344CB8AC3E}">
        <p14:creationId xmlns:p14="http://schemas.microsoft.com/office/powerpoint/2010/main" val="3110255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3FFFC-E19E-F6C3-F2DA-2F4ED7F14019}"/>
              </a:ext>
            </a:extLst>
          </p:cNvPr>
          <p:cNvSpPr>
            <a:spLocks noGrp="1"/>
          </p:cNvSpPr>
          <p:nvPr>
            <p:ph type="title"/>
          </p:nvPr>
        </p:nvSpPr>
        <p:spPr>
          <a:xfrm>
            <a:off x="838199" y="365125"/>
            <a:ext cx="10830791" cy="924179"/>
          </a:xfrm>
        </p:spPr>
        <p:txBody>
          <a:bodyPr>
            <a:normAutofit/>
          </a:bodyPr>
          <a:lstStyle/>
          <a:p>
            <a:r>
              <a:rPr lang="en-US" dirty="0"/>
              <a:t>Classifier Training</a:t>
            </a:r>
          </a:p>
        </p:txBody>
      </p:sp>
      <p:sp>
        <p:nvSpPr>
          <p:cNvPr id="3" name="Content Placeholder 2">
            <a:extLst>
              <a:ext uri="{FF2B5EF4-FFF2-40B4-BE49-F238E27FC236}">
                <a16:creationId xmlns:a16="http://schemas.microsoft.com/office/drawing/2014/main" id="{1A8EABBB-52A1-C154-B776-65BB5896FF60}"/>
              </a:ext>
            </a:extLst>
          </p:cNvPr>
          <p:cNvSpPr>
            <a:spLocks noGrp="1"/>
          </p:cNvSpPr>
          <p:nvPr>
            <p:ph idx="1"/>
          </p:nvPr>
        </p:nvSpPr>
        <p:spPr>
          <a:xfrm>
            <a:off x="921328" y="1483268"/>
            <a:ext cx="7969002" cy="2285168"/>
          </a:xfrm>
        </p:spPr>
        <p:txBody>
          <a:bodyPr>
            <a:normAutofit/>
          </a:bodyPr>
          <a:lstStyle/>
          <a:p>
            <a:pPr marL="0" indent="0">
              <a:lnSpc>
                <a:spcPct val="120000"/>
              </a:lnSpc>
              <a:buNone/>
            </a:pPr>
            <a:r>
              <a:rPr lang="en-US" sz="1400" dirty="0"/>
              <a:t>Features data was used to train the following classifiers:</a:t>
            </a:r>
          </a:p>
          <a:p>
            <a:pPr>
              <a:lnSpc>
                <a:spcPct val="120000"/>
              </a:lnSpc>
            </a:pPr>
            <a:r>
              <a:rPr lang="en-US" sz="1400" dirty="0"/>
              <a:t>K-Nearest Neighbor</a:t>
            </a:r>
          </a:p>
          <a:p>
            <a:pPr>
              <a:lnSpc>
                <a:spcPct val="120000"/>
              </a:lnSpc>
            </a:pPr>
            <a:r>
              <a:rPr lang="en-US" sz="1400" dirty="0"/>
              <a:t>Naive Bayes</a:t>
            </a:r>
          </a:p>
          <a:p>
            <a:pPr>
              <a:lnSpc>
                <a:spcPct val="120000"/>
              </a:lnSpc>
            </a:pPr>
            <a:r>
              <a:rPr lang="en-US" sz="1400" dirty="0"/>
              <a:t>Support Vector Machine</a:t>
            </a:r>
          </a:p>
          <a:p>
            <a:pPr>
              <a:lnSpc>
                <a:spcPct val="120000"/>
              </a:lnSpc>
            </a:pPr>
            <a:r>
              <a:rPr lang="en-US" sz="1400" dirty="0"/>
              <a:t>Logistic Regression</a:t>
            </a:r>
          </a:p>
          <a:p>
            <a:pPr marL="0" indent="0">
              <a:lnSpc>
                <a:spcPct val="120000"/>
              </a:lnSpc>
              <a:buNone/>
            </a:pPr>
            <a:endParaRPr lang="en-US" sz="1400" dirty="0"/>
          </a:p>
        </p:txBody>
      </p:sp>
      <p:sp>
        <p:nvSpPr>
          <p:cNvPr id="4" name="Slide Number Placeholder 3">
            <a:extLst>
              <a:ext uri="{FF2B5EF4-FFF2-40B4-BE49-F238E27FC236}">
                <a16:creationId xmlns:a16="http://schemas.microsoft.com/office/drawing/2014/main" id="{44B9E58A-BAE6-20F9-0EA0-3E5892CDE44F}"/>
              </a:ext>
            </a:extLst>
          </p:cNvPr>
          <p:cNvSpPr>
            <a:spLocks noGrp="1"/>
          </p:cNvSpPr>
          <p:nvPr>
            <p:ph type="sldNum" sz="quarter" idx="12"/>
          </p:nvPr>
        </p:nvSpPr>
        <p:spPr/>
        <p:txBody>
          <a:bodyPr/>
          <a:lstStyle/>
          <a:p>
            <a:fld id="{65FE2C7E-3E82-4745-9605-A8786DF6F766}" type="slidenum">
              <a:rPr lang="en-IN" smtClean="0"/>
              <a:t>22</a:t>
            </a:fld>
            <a:endParaRPr lang="en-IN"/>
          </a:p>
        </p:txBody>
      </p:sp>
    </p:spTree>
    <p:extLst>
      <p:ext uri="{BB962C8B-B14F-4D97-AF65-F5344CB8AC3E}">
        <p14:creationId xmlns:p14="http://schemas.microsoft.com/office/powerpoint/2010/main" val="1516143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596B-D355-D5DA-99A6-B732E561CBC1}"/>
              </a:ext>
            </a:extLst>
          </p:cNvPr>
          <p:cNvSpPr>
            <a:spLocks noGrp="1"/>
          </p:cNvSpPr>
          <p:nvPr>
            <p:ph type="title"/>
          </p:nvPr>
        </p:nvSpPr>
        <p:spPr>
          <a:xfrm>
            <a:off x="838200" y="2966910"/>
            <a:ext cx="10515600" cy="924179"/>
          </a:xfrm>
        </p:spPr>
        <p:txBody>
          <a:bodyPr/>
          <a:lstStyle/>
          <a:p>
            <a:pPr algn="ctr"/>
            <a:r>
              <a:rPr lang="en-US" dirty="0"/>
              <a:t>Inference </a:t>
            </a:r>
            <a:endParaRPr lang="en-IN" dirty="0"/>
          </a:p>
        </p:txBody>
      </p:sp>
      <p:sp>
        <p:nvSpPr>
          <p:cNvPr id="4" name="Slide Number Placeholder 3">
            <a:extLst>
              <a:ext uri="{FF2B5EF4-FFF2-40B4-BE49-F238E27FC236}">
                <a16:creationId xmlns:a16="http://schemas.microsoft.com/office/drawing/2014/main" id="{B08867AC-FFB8-C6F4-8843-52FCBC20E496}"/>
              </a:ext>
            </a:extLst>
          </p:cNvPr>
          <p:cNvSpPr>
            <a:spLocks noGrp="1"/>
          </p:cNvSpPr>
          <p:nvPr>
            <p:ph type="sldNum" sz="quarter" idx="12"/>
          </p:nvPr>
        </p:nvSpPr>
        <p:spPr/>
        <p:txBody>
          <a:bodyPr/>
          <a:lstStyle/>
          <a:p>
            <a:fld id="{65FE2C7E-3E82-4745-9605-A8786DF6F766}" type="slidenum">
              <a:rPr lang="en-IN" smtClean="0"/>
              <a:t>23</a:t>
            </a:fld>
            <a:endParaRPr lang="en-IN"/>
          </a:p>
        </p:txBody>
      </p:sp>
    </p:spTree>
    <p:extLst>
      <p:ext uri="{BB962C8B-B14F-4D97-AF65-F5344CB8AC3E}">
        <p14:creationId xmlns:p14="http://schemas.microsoft.com/office/powerpoint/2010/main" val="3374339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A009-B3A1-BF44-2CAA-1D7B88E87C7E}"/>
              </a:ext>
            </a:extLst>
          </p:cNvPr>
          <p:cNvSpPr>
            <a:spLocks noGrp="1"/>
          </p:cNvSpPr>
          <p:nvPr>
            <p:ph type="title"/>
          </p:nvPr>
        </p:nvSpPr>
        <p:spPr/>
        <p:txBody>
          <a:bodyPr>
            <a:normAutofit/>
          </a:bodyPr>
          <a:lstStyle/>
          <a:p>
            <a:r>
              <a:rPr lang="en-US" sz="2900" dirty="0"/>
              <a:t>Inference and Test Scenarios</a:t>
            </a:r>
          </a:p>
        </p:txBody>
      </p:sp>
      <p:sp>
        <p:nvSpPr>
          <p:cNvPr id="3" name="Content Placeholder 2">
            <a:extLst>
              <a:ext uri="{FF2B5EF4-FFF2-40B4-BE49-F238E27FC236}">
                <a16:creationId xmlns:a16="http://schemas.microsoft.com/office/drawing/2014/main" id="{259C1241-F9FE-B65D-194C-373EDFEAFD9A}"/>
              </a:ext>
            </a:extLst>
          </p:cNvPr>
          <p:cNvSpPr>
            <a:spLocks noGrp="1"/>
          </p:cNvSpPr>
          <p:nvPr>
            <p:ph idx="1"/>
          </p:nvPr>
        </p:nvSpPr>
        <p:spPr>
          <a:xfrm>
            <a:off x="838200" y="1472185"/>
            <a:ext cx="10515600" cy="1586701"/>
          </a:xfrm>
        </p:spPr>
        <p:txBody>
          <a:bodyPr>
            <a:normAutofit/>
          </a:bodyPr>
          <a:lstStyle/>
          <a:p>
            <a:pPr algn="just"/>
            <a:r>
              <a:rPr lang="en-US" sz="1400" dirty="0"/>
              <a:t>Created 6 new scenarios with different node counts (9 to 42)</a:t>
            </a:r>
          </a:p>
          <a:p>
            <a:pPr algn="just"/>
            <a:r>
              <a:rPr lang="en-US" sz="1400" dirty="0"/>
              <a:t>Malicious node count: 3, 7, 9, 11, 13, and 15</a:t>
            </a:r>
          </a:p>
          <a:p>
            <a:pPr algn="just"/>
            <a:r>
              <a:rPr lang="en-US" sz="1400" dirty="0"/>
              <a:t>Simulations run with 3 random seeds for each scenario</a:t>
            </a:r>
          </a:p>
        </p:txBody>
      </p:sp>
      <p:sp>
        <p:nvSpPr>
          <p:cNvPr id="4" name="Slide Number Placeholder 3">
            <a:extLst>
              <a:ext uri="{FF2B5EF4-FFF2-40B4-BE49-F238E27FC236}">
                <a16:creationId xmlns:a16="http://schemas.microsoft.com/office/drawing/2014/main" id="{51102C40-D295-E6D7-2A54-615CFEE28999}"/>
              </a:ext>
            </a:extLst>
          </p:cNvPr>
          <p:cNvSpPr>
            <a:spLocks noGrp="1"/>
          </p:cNvSpPr>
          <p:nvPr>
            <p:ph type="sldNum" sz="quarter" idx="12"/>
          </p:nvPr>
        </p:nvSpPr>
        <p:spPr/>
        <p:txBody>
          <a:bodyPr/>
          <a:lstStyle/>
          <a:p>
            <a:fld id="{65FE2C7E-3E82-4745-9605-A8786DF6F766}" type="slidenum">
              <a:rPr lang="en-IN" smtClean="0"/>
              <a:t>24</a:t>
            </a:fld>
            <a:endParaRPr lang="en-IN"/>
          </a:p>
        </p:txBody>
      </p:sp>
      <p:pic>
        <p:nvPicPr>
          <p:cNvPr id="5" name="Content Placeholder 6">
            <a:extLst>
              <a:ext uri="{FF2B5EF4-FFF2-40B4-BE49-F238E27FC236}">
                <a16:creationId xmlns:a16="http://schemas.microsoft.com/office/drawing/2014/main" id="{27A77C94-1961-FE3D-00B2-46697B1E002C}"/>
              </a:ext>
            </a:extLst>
          </p:cNvPr>
          <p:cNvPicPr>
            <a:picLocks noChangeAspect="1"/>
          </p:cNvPicPr>
          <p:nvPr/>
        </p:nvPicPr>
        <p:blipFill rotWithShape="1">
          <a:blip r:embed="rId2">
            <a:extLst>
              <a:ext uri="{28A0092B-C50C-407E-A947-70E740481C1C}">
                <a14:useLocalDpi xmlns:a14="http://schemas.microsoft.com/office/drawing/2010/main" val="0"/>
              </a:ext>
            </a:extLst>
          </a:blip>
          <a:srcRect t="13833"/>
          <a:stretch/>
        </p:blipFill>
        <p:spPr>
          <a:xfrm>
            <a:off x="2781559" y="2937164"/>
            <a:ext cx="6667241" cy="3279607"/>
          </a:xfrm>
          <a:prstGeom prst="rect">
            <a:avLst/>
          </a:prstGeom>
        </p:spPr>
      </p:pic>
      <p:sp>
        <p:nvSpPr>
          <p:cNvPr id="6" name="TextBox 5">
            <a:extLst>
              <a:ext uri="{FF2B5EF4-FFF2-40B4-BE49-F238E27FC236}">
                <a16:creationId xmlns:a16="http://schemas.microsoft.com/office/drawing/2014/main" id="{F77B50F2-1D50-1BC6-B412-01F988165030}"/>
              </a:ext>
            </a:extLst>
          </p:cNvPr>
          <p:cNvSpPr txBox="1"/>
          <p:nvPr/>
        </p:nvSpPr>
        <p:spPr>
          <a:xfrm>
            <a:off x="2781559" y="6298956"/>
            <a:ext cx="6852297" cy="307777"/>
          </a:xfrm>
          <a:prstGeom prst="rect">
            <a:avLst/>
          </a:prstGeom>
          <a:noFill/>
        </p:spPr>
        <p:txBody>
          <a:bodyPr wrap="square">
            <a:spAutoFit/>
          </a:bodyPr>
          <a:lstStyle/>
          <a:p>
            <a:pPr marL="0" indent="0" algn="ctr">
              <a:buNone/>
            </a:pPr>
            <a:r>
              <a:rPr lang="en-IN" sz="1400" dirty="0">
                <a:solidFill>
                  <a:srgbClr val="0D0D0D"/>
                </a:solidFill>
                <a:effectLst/>
                <a:latin typeface="Arial" panose="020B0604020202020204" pitchFamily="34" charset="0"/>
                <a:ea typeface="Aptos" panose="020B0004020202020204" pitchFamily="34" charset="0"/>
              </a:rPr>
              <a:t>The network topology in IoT using RPL Protocol includes 3 malicious nodes</a:t>
            </a:r>
            <a:endParaRPr lang="en-IN" sz="1400" dirty="0">
              <a:solidFill>
                <a:srgbClr val="0D0D0D"/>
              </a:solidFill>
              <a:latin typeface="Arial" panose="020B0604020202020204" pitchFamily="34" charset="0"/>
              <a:ea typeface="Aptos" panose="020B0004020202020204" pitchFamily="34" charset="0"/>
            </a:endParaRPr>
          </a:p>
        </p:txBody>
      </p:sp>
    </p:spTree>
    <p:extLst>
      <p:ext uri="{BB962C8B-B14F-4D97-AF65-F5344CB8AC3E}">
        <p14:creationId xmlns:p14="http://schemas.microsoft.com/office/powerpoint/2010/main" val="1730600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3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69" y="1319509"/>
            <a:ext cx="3170390" cy="1690874"/>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6" y="1371990"/>
            <a:ext cx="2910191" cy="1552101"/>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3" y="3108256"/>
            <a:ext cx="2990060" cy="1594699"/>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5" y="3108256"/>
            <a:ext cx="3170390" cy="1690874"/>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53125" y="3157264"/>
            <a:ext cx="2783898" cy="1484745"/>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9" y="4906021"/>
            <a:ext cx="2990060" cy="1594699"/>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8" y="4891174"/>
            <a:ext cx="3303245" cy="1761731"/>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03513" y="4890198"/>
            <a:ext cx="2883123" cy="1537665"/>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8" y="1303452"/>
            <a:ext cx="3303247" cy="1761731"/>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25</a:t>
            </a:fld>
            <a:endParaRPr lang="en-IN"/>
          </a:p>
        </p:txBody>
      </p:sp>
    </p:spTree>
    <p:extLst>
      <p:ext uri="{BB962C8B-B14F-4D97-AF65-F5344CB8AC3E}">
        <p14:creationId xmlns:p14="http://schemas.microsoft.com/office/powerpoint/2010/main" val="51559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7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0" y="1319509"/>
            <a:ext cx="3170388" cy="1690874"/>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6" y="1371990"/>
            <a:ext cx="2910191" cy="1552101"/>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3" y="3108256"/>
            <a:ext cx="2990060" cy="1594698"/>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6" y="3108256"/>
            <a:ext cx="3170388" cy="1690874"/>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53125" y="3157263"/>
            <a:ext cx="2783898" cy="1484745"/>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4999" y="4906021"/>
            <a:ext cx="2990060" cy="1594698"/>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8" y="4891174"/>
            <a:ext cx="3303245" cy="1761730"/>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03513" y="4890198"/>
            <a:ext cx="2883123" cy="1537665"/>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9" y="1303452"/>
            <a:ext cx="3303245" cy="1761731"/>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26</a:t>
            </a:fld>
            <a:endParaRPr lang="en-IN"/>
          </a:p>
        </p:txBody>
      </p:sp>
    </p:spTree>
    <p:extLst>
      <p:ext uri="{BB962C8B-B14F-4D97-AF65-F5344CB8AC3E}">
        <p14:creationId xmlns:p14="http://schemas.microsoft.com/office/powerpoint/2010/main" val="853648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9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0" y="1319509"/>
            <a:ext cx="3170388" cy="1690873"/>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6" y="1371990"/>
            <a:ext cx="2910190" cy="1552101"/>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4" y="3108256"/>
            <a:ext cx="2990058" cy="1594698"/>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6" y="3108256"/>
            <a:ext cx="3170388" cy="1690873"/>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53126" y="3138849"/>
            <a:ext cx="2852950" cy="1521573"/>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5000" y="4906021"/>
            <a:ext cx="2990058" cy="1594698"/>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9" y="4891174"/>
            <a:ext cx="3303243" cy="1761730"/>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03513" y="4890198"/>
            <a:ext cx="2883122" cy="1537665"/>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099" y="1303452"/>
            <a:ext cx="3303245" cy="1761730"/>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27</a:t>
            </a:fld>
            <a:endParaRPr lang="en-IN"/>
          </a:p>
        </p:txBody>
      </p:sp>
    </p:spTree>
    <p:extLst>
      <p:ext uri="{BB962C8B-B14F-4D97-AF65-F5344CB8AC3E}">
        <p14:creationId xmlns:p14="http://schemas.microsoft.com/office/powerpoint/2010/main" val="2486509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11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1" y="1319509"/>
            <a:ext cx="3170386" cy="1690873"/>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6" y="1371989"/>
            <a:ext cx="2910190" cy="1552101"/>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4" y="3108256"/>
            <a:ext cx="2990058" cy="1594697"/>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7" y="3108256"/>
            <a:ext cx="3170386" cy="1690873"/>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53126" y="3138849"/>
            <a:ext cx="2852950" cy="1521573"/>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5000" y="4906021"/>
            <a:ext cx="2990058" cy="1594697"/>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099" y="4891174"/>
            <a:ext cx="3303243" cy="1761729"/>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03513" y="4890197"/>
            <a:ext cx="2883122" cy="1537665"/>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100" y="1303452"/>
            <a:ext cx="3303243" cy="1761730"/>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28</a:t>
            </a:fld>
            <a:endParaRPr lang="en-IN"/>
          </a:p>
        </p:txBody>
      </p:sp>
    </p:spTree>
    <p:extLst>
      <p:ext uri="{BB962C8B-B14F-4D97-AF65-F5344CB8AC3E}">
        <p14:creationId xmlns:p14="http://schemas.microsoft.com/office/powerpoint/2010/main" val="426692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8BC9B-1562-194E-DA55-9EE549C9DD34}"/>
              </a:ext>
            </a:extLst>
          </p:cNvPr>
          <p:cNvSpPr>
            <a:spLocks noGrp="1"/>
          </p:cNvSpPr>
          <p:nvPr>
            <p:ph type="title"/>
          </p:nvPr>
        </p:nvSpPr>
        <p:spPr/>
        <p:txBody>
          <a:bodyPr/>
          <a:lstStyle/>
          <a:p>
            <a:r>
              <a:rPr lang="en-IN" dirty="0"/>
              <a:t>Introduction to RPL Protocol</a:t>
            </a:r>
          </a:p>
        </p:txBody>
      </p:sp>
      <p:sp>
        <p:nvSpPr>
          <p:cNvPr id="3" name="Content Placeholder 2">
            <a:extLst>
              <a:ext uri="{FF2B5EF4-FFF2-40B4-BE49-F238E27FC236}">
                <a16:creationId xmlns:a16="http://schemas.microsoft.com/office/drawing/2014/main" id="{35D10A4A-A2A0-F990-35C0-20AAD49443F0}"/>
              </a:ext>
            </a:extLst>
          </p:cNvPr>
          <p:cNvSpPr>
            <a:spLocks noGrp="1"/>
          </p:cNvSpPr>
          <p:nvPr>
            <p:ph idx="1"/>
          </p:nvPr>
        </p:nvSpPr>
        <p:spPr>
          <a:xfrm>
            <a:off x="838200" y="1472184"/>
            <a:ext cx="7210123" cy="4513438"/>
          </a:xfrm>
        </p:spPr>
        <p:txBody>
          <a:bodyPr>
            <a:normAutofit/>
          </a:bodyPr>
          <a:lstStyle/>
          <a:p>
            <a:pPr algn="just"/>
            <a:r>
              <a:rPr lang="en-US" sz="1400" dirty="0"/>
              <a:t>RPL: Routing Protocol for Low-Power and Lossy Networks. </a:t>
            </a:r>
          </a:p>
          <a:p>
            <a:pPr algn="just"/>
            <a:r>
              <a:rPr lang="en-US" sz="1400" dirty="0"/>
              <a:t>Purpose: Designed for IPv6-based routing in Low-Power and Lossy Networks (LLNs)</a:t>
            </a:r>
          </a:p>
          <a:p>
            <a:pPr algn="just"/>
            <a:r>
              <a:rPr lang="en-US" sz="1400" dirty="0"/>
              <a:t>Key concept: Constructs a Directed Acyclic Graph (DAG) rooted at the sink</a:t>
            </a:r>
          </a:p>
          <a:p>
            <a:pPr algn="just"/>
            <a:r>
              <a:rPr lang="en-US" sz="1400" dirty="0"/>
              <a:t>Goal: Minimize the cost of reaching the sink from any node based on the Objective Function (OF)</a:t>
            </a:r>
          </a:p>
          <a:p>
            <a:pPr algn="just"/>
            <a:r>
              <a:rPr lang="en-US" sz="1400" dirty="0"/>
              <a:t>Key Terminology:</a:t>
            </a:r>
          </a:p>
          <a:p>
            <a:pPr lvl="1" algn="just"/>
            <a:r>
              <a:rPr lang="en-US" sz="1400" dirty="0"/>
              <a:t>DAG (Directed Acyclic Graph): A directed graph without cycles</a:t>
            </a:r>
          </a:p>
          <a:p>
            <a:pPr lvl="1" algn="just"/>
            <a:r>
              <a:rPr lang="en-US" sz="1400" dirty="0"/>
              <a:t>DAG root: Node with o outgoing edges</a:t>
            </a:r>
          </a:p>
          <a:p>
            <a:pPr lvl="1" algn="just"/>
            <a:r>
              <a:rPr lang="en-US" sz="1400" dirty="0"/>
              <a:t>DODAG ID: Unique IPv6 ID assigned to the root</a:t>
            </a:r>
          </a:p>
          <a:p>
            <a:pPr lvl="1" algn="just"/>
            <a:r>
              <a:rPr lang="en-US" sz="1400" dirty="0"/>
              <a:t>Rank: Defines node positions relative to the DODAG root</a:t>
            </a:r>
          </a:p>
          <a:p>
            <a:pPr algn="just"/>
            <a:r>
              <a:rPr lang="en-US" sz="1400" dirty="0"/>
              <a:t>RPL implementation in NetSim is based on RFC 6550.</a:t>
            </a:r>
          </a:p>
          <a:p>
            <a:pPr marL="0" indent="0">
              <a:buNone/>
            </a:pPr>
            <a:endParaRPr lang="en-IN" sz="1400" dirty="0"/>
          </a:p>
        </p:txBody>
      </p:sp>
      <p:sp>
        <p:nvSpPr>
          <p:cNvPr id="4" name="Rectangle 3">
            <a:extLst>
              <a:ext uri="{FF2B5EF4-FFF2-40B4-BE49-F238E27FC236}">
                <a16:creationId xmlns:a16="http://schemas.microsoft.com/office/drawing/2014/main" id="{BA4108DB-470A-21E6-A81E-3F352AD92431}"/>
              </a:ext>
            </a:extLst>
          </p:cNvPr>
          <p:cNvSpPr/>
          <p:nvPr/>
        </p:nvSpPr>
        <p:spPr>
          <a:xfrm>
            <a:off x="838200" y="6192492"/>
            <a:ext cx="10026032" cy="42281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0A0D460-75A9-9B04-632A-AD2BFEA5E1D4}"/>
              </a:ext>
            </a:extLst>
          </p:cNvPr>
          <p:cNvSpPr txBox="1"/>
          <p:nvPr/>
        </p:nvSpPr>
        <p:spPr>
          <a:xfrm>
            <a:off x="996019" y="6251796"/>
            <a:ext cx="6133986" cy="338554"/>
          </a:xfrm>
          <a:prstGeom prst="rect">
            <a:avLst/>
          </a:prstGeom>
          <a:solidFill>
            <a:schemeClr val="accent6">
              <a:lumMod val="20000"/>
              <a:lumOff val="80000"/>
            </a:schemeClr>
          </a:solidFill>
        </p:spPr>
        <p:txBody>
          <a:bodyPr wrap="square" rtlCol="0">
            <a:spAutoFit/>
          </a:bodyPr>
          <a:lstStyle/>
          <a:p>
            <a:r>
              <a:rPr lang="en-US" sz="1600" dirty="0">
                <a:latin typeface="+mj-lt"/>
              </a:rPr>
              <a:t>RFC Reference: </a:t>
            </a:r>
            <a:r>
              <a:rPr lang="en-US" sz="1600" dirty="0">
                <a:hlinkClick r:id="rId2"/>
              </a:rPr>
              <a:t>https://www.rfc-editor.org/rfc/rfc6550</a:t>
            </a:r>
            <a:endParaRPr lang="en-IN" sz="1600" dirty="0"/>
          </a:p>
        </p:txBody>
      </p:sp>
      <p:sp>
        <p:nvSpPr>
          <p:cNvPr id="6" name="Slide Number Placeholder 5">
            <a:extLst>
              <a:ext uri="{FF2B5EF4-FFF2-40B4-BE49-F238E27FC236}">
                <a16:creationId xmlns:a16="http://schemas.microsoft.com/office/drawing/2014/main" id="{F1AD6C62-76EC-D72E-968E-D9721819581E}"/>
              </a:ext>
            </a:extLst>
          </p:cNvPr>
          <p:cNvSpPr>
            <a:spLocks noGrp="1"/>
          </p:cNvSpPr>
          <p:nvPr>
            <p:ph type="sldNum" sz="quarter" idx="12"/>
          </p:nvPr>
        </p:nvSpPr>
        <p:spPr/>
        <p:txBody>
          <a:bodyPr/>
          <a:lstStyle/>
          <a:p>
            <a:fld id="{65FE2C7E-3E82-4745-9605-A8786DF6F766}" type="slidenum">
              <a:rPr lang="en-IN" smtClean="0"/>
              <a:t>2</a:t>
            </a:fld>
            <a:endParaRPr lang="en-IN"/>
          </a:p>
        </p:txBody>
      </p:sp>
      <p:pic>
        <p:nvPicPr>
          <p:cNvPr id="8" name="Picture 7">
            <a:extLst>
              <a:ext uri="{FF2B5EF4-FFF2-40B4-BE49-F238E27FC236}">
                <a16:creationId xmlns:a16="http://schemas.microsoft.com/office/drawing/2014/main" id="{F0A885C9-9603-8C3A-0A91-DDA1213465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85355" y="1420856"/>
            <a:ext cx="3638556" cy="3306801"/>
          </a:xfrm>
          <a:prstGeom prst="rect">
            <a:avLst/>
          </a:prstGeom>
        </p:spPr>
      </p:pic>
      <p:sp>
        <p:nvSpPr>
          <p:cNvPr id="7" name="TextBox 6">
            <a:extLst>
              <a:ext uri="{FF2B5EF4-FFF2-40B4-BE49-F238E27FC236}">
                <a16:creationId xmlns:a16="http://schemas.microsoft.com/office/drawing/2014/main" id="{067290A7-B22F-85E9-D9DC-3AA22A755F9F}"/>
              </a:ext>
            </a:extLst>
          </p:cNvPr>
          <p:cNvSpPr txBox="1"/>
          <p:nvPr/>
        </p:nvSpPr>
        <p:spPr>
          <a:xfrm>
            <a:off x="8682630" y="4727657"/>
            <a:ext cx="2937387"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Control messages in RPL</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4454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13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1" y="1319509"/>
            <a:ext cx="3170386" cy="1690872"/>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95887" y="1371990"/>
            <a:ext cx="2910188" cy="1552100"/>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4835" y="3108256"/>
            <a:ext cx="2990056" cy="1594697"/>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82527" y="3108256"/>
            <a:ext cx="3170386" cy="1690872"/>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3126" y="3138849"/>
            <a:ext cx="2852949" cy="1521572"/>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5001" y="4906021"/>
            <a:ext cx="2990056" cy="1594697"/>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6100" y="4891174"/>
            <a:ext cx="3303241" cy="1761729"/>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11101" y="4894244"/>
            <a:ext cx="2867946" cy="1529571"/>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16100" y="1303452"/>
            <a:ext cx="3303243" cy="1761729"/>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29</a:t>
            </a:fld>
            <a:endParaRPr lang="en-IN"/>
          </a:p>
        </p:txBody>
      </p:sp>
    </p:spTree>
    <p:extLst>
      <p:ext uri="{BB962C8B-B14F-4D97-AF65-F5344CB8AC3E}">
        <p14:creationId xmlns:p14="http://schemas.microsoft.com/office/powerpoint/2010/main" val="3528046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828FD-0952-0BEB-D494-DA8B0315B086}"/>
              </a:ext>
            </a:extLst>
          </p:cNvPr>
          <p:cNvSpPr>
            <a:spLocks noGrp="1"/>
          </p:cNvSpPr>
          <p:nvPr>
            <p:ph type="title"/>
          </p:nvPr>
        </p:nvSpPr>
        <p:spPr>
          <a:xfrm>
            <a:off x="838199" y="365125"/>
            <a:ext cx="10667035" cy="924179"/>
          </a:xfrm>
        </p:spPr>
        <p:txBody>
          <a:bodyPr>
            <a:normAutofit fontScale="90000"/>
          </a:bodyPr>
          <a:lstStyle/>
          <a:p>
            <a:r>
              <a:rPr lang="en-US" dirty="0"/>
              <a:t>Feature visualization: 15 malicious nodes; 3 runs, each with a different random seed</a:t>
            </a:r>
            <a:endParaRPr lang="en-IN" dirty="0"/>
          </a:p>
        </p:txBody>
      </p:sp>
      <p:pic>
        <p:nvPicPr>
          <p:cNvPr id="4" name="Content Placeholder 5">
            <a:extLst>
              <a:ext uri="{FF2B5EF4-FFF2-40B4-BE49-F238E27FC236}">
                <a16:creationId xmlns:a16="http://schemas.microsoft.com/office/drawing/2014/main" id="{06EE007F-239F-E30C-4C23-AC039DD836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4672" y="1319509"/>
            <a:ext cx="3170384" cy="1690871"/>
          </a:xfrm>
          <a:prstGeom prst="rect">
            <a:avLst/>
          </a:prstGeom>
        </p:spPr>
      </p:pic>
      <p:pic>
        <p:nvPicPr>
          <p:cNvPr id="5" name="Picture 4">
            <a:extLst>
              <a:ext uri="{FF2B5EF4-FFF2-40B4-BE49-F238E27FC236}">
                <a16:creationId xmlns:a16="http://schemas.microsoft.com/office/drawing/2014/main" id="{3A40346B-3A42-69CC-531E-39EB06AFC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03545" y="1381239"/>
            <a:ext cx="2875501" cy="1533600"/>
          </a:xfrm>
          <a:prstGeom prst="rect">
            <a:avLst/>
          </a:prstGeom>
        </p:spPr>
      </p:pic>
      <p:pic>
        <p:nvPicPr>
          <p:cNvPr id="6" name="Picture 5">
            <a:extLst>
              <a:ext uri="{FF2B5EF4-FFF2-40B4-BE49-F238E27FC236}">
                <a16:creationId xmlns:a16="http://schemas.microsoft.com/office/drawing/2014/main" id="{4CEB75A5-5816-4751-FC3B-B740BE3E7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836" y="3108256"/>
            <a:ext cx="2990054" cy="1594696"/>
          </a:xfrm>
          <a:prstGeom prst="rect">
            <a:avLst/>
          </a:prstGeom>
        </p:spPr>
      </p:pic>
      <p:pic>
        <p:nvPicPr>
          <p:cNvPr id="7" name="Picture 6">
            <a:extLst>
              <a:ext uri="{FF2B5EF4-FFF2-40B4-BE49-F238E27FC236}">
                <a16:creationId xmlns:a16="http://schemas.microsoft.com/office/drawing/2014/main" id="{8C20A5BF-98E8-9F8F-945F-FA47CEE23D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2528" y="3108256"/>
            <a:ext cx="3170384" cy="1690871"/>
          </a:xfrm>
          <a:prstGeom prst="rect">
            <a:avLst/>
          </a:prstGeom>
        </p:spPr>
      </p:pic>
      <p:pic>
        <p:nvPicPr>
          <p:cNvPr id="8" name="Picture 7">
            <a:extLst>
              <a:ext uri="{FF2B5EF4-FFF2-40B4-BE49-F238E27FC236}">
                <a16:creationId xmlns:a16="http://schemas.microsoft.com/office/drawing/2014/main" id="{81F6B987-04C1-164A-2478-84CE4337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94979" y="3157217"/>
            <a:ext cx="2784067" cy="1484835"/>
          </a:xfrm>
          <a:prstGeom prst="rect">
            <a:avLst/>
          </a:prstGeom>
        </p:spPr>
      </p:pic>
      <p:pic>
        <p:nvPicPr>
          <p:cNvPr id="9" name="Picture 8">
            <a:extLst>
              <a:ext uri="{FF2B5EF4-FFF2-40B4-BE49-F238E27FC236}">
                <a16:creationId xmlns:a16="http://schemas.microsoft.com/office/drawing/2014/main" id="{1E3B7E22-EDB3-A6D5-96D5-11EC38D42B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5002" y="4906021"/>
            <a:ext cx="2990054" cy="1594696"/>
          </a:xfrm>
          <a:prstGeom prst="rect">
            <a:avLst/>
          </a:prstGeom>
        </p:spPr>
      </p:pic>
      <p:pic>
        <p:nvPicPr>
          <p:cNvPr id="10" name="Picture 9">
            <a:extLst>
              <a:ext uri="{FF2B5EF4-FFF2-40B4-BE49-F238E27FC236}">
                <a16:creationId xmlns:a16="http://schemas.microsoft.com/office/drawing/2014/main" id="{3016ED3A-E6FA-8B3B-8052-BFA4D82552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316101" y="4891174"/>
            <a:ext cx="3303239" cy="1761728"/>
          </a:xfrm>
          <a:prstGeom prst="rect">
            <a:avLst/>
          </a:prstGeom>
        </p:spPr>
      </p:pic>
      <p:pic>
        <p:nvPicPr>
          <p:cNvPr id="11" name="Picture 10">
            <a:extLst>
              <a:ext uri="{FF2B5EF4-FFF2-40B4-BE49-F238E27FC236}">
                <a16:creationId xmlns:a16="http://schemas.microsoft.com/office/drawing/2014/main" id="{B3DD23C6-6344-3BD3-F348-062DF2E6F2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450166" y="4880732"/>
            <a:ext cx="2867945" cy="1529570"/>
          </a:xfrm>
          <a:prstGeom prst="rect">
            <a:avLst/>
          </a:prstGeom>
        </p:spPr>
      </p:pic>
      <p:pic>
        <p:nvPicPr>
          <p:cNvPr id="12" name="Picture 11">
            <a:extLst>
              <a:ext uri="{FF2B5EF4-FFF2-40B4-BE49-F238E27FC236}">
                <a16:creationId xmlns:a16="http://schemas.microsoft.com/office/drawing/2014/main" id="{02B8858A-429B-FA8D-ABAF-45047A1B0CF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16101" y="1303452"/>
            <a:ext cx="3303241" cy="1761728"/>
          </a:xfrm>
          <a:prstGeom prst="rect">
            <a:avLst/>
          </a:prstGeom>
        </p:spPr>
      </p:pic>
      <p:sp>
        <p:nvSpPr>
          <p:cNvPr id="3" name="Slide Number Placeholder 2">
            <a:extLst>
              <a:ext uri="{FF2B5EF4-FFF2-40B4-BE49-F238E27FC236}">
                <a16:creationId xmlns:a16="http://schemas.microsoft.com/office/drawing/2014/main" id="{B8E879D6-B9BF-410E-5E8F-0CA4E00A73A1}"/>
              </a:ext>
            </a:extLst>
          </p:cNvPr>
          <p:cNvSpPr>
            <a:spLocks noGrp="1"/>
          </p:cNvSpPr>
          <p:nvPr>
            <p:ph type="sldNum" sz="quarter" idx="12"/>
          </p:nvPr>
        </p:nvSpPr>
        <p:spPr/>
        <p:txBody>
          <a:bodyPr/>
          <a:lstStyle/>
          <a:p>
            <a:fld id="{65FE2C7E-3E82-4745-9605-A8786DF6F766}" type="slidenum">
              <a:rPr lang="en-IN" smtClean="0"/>
              <a:t>30</a:t>
            </a:fld>
            <a:endParaRPr lang="en-IN"/>
          </a:p>
        </p:txBody>
      </p:sp>
    </p:spTree>
    <p:extLst>
      <p:ext uri="{BB962C8B-B14F-4D97-AF65-F5344CB8AC3E}">
        <p14:creationId xmlns:p14="http://schemas.microsoft.com/office/powerpoint/2010/main" val="1168593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54BD-7DA7-396C-93EF-82C202B0F512}"/>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4F0FEEDF-8F5D-97DC-8A30-4AAFA026B1A7}"/>
              </a:ext>
            </a:extLst>
          </p:cNvPr>
          <p:cNvSpPr>
            <a:spLocks noGrp="1"/>
          </p:cNvSpPr>
          <p:nvPr>
            <p:ph idx="1"/>
          </p:nvPr>
        </p:nvSpPr>
        <p:spPr>
          <a:xfrm>
            <a:off x="838200" y="1472184"/>
            <a:ext cx="10515600" cy="4891671"/>
          </a:xfrm>
        </p:spPr>
        <p:txBody>
          <a:bodyPr>
            <a:normAutofit/>
          </a:bodyPr>
          <a:lstStyle/>
          <a:p>
            <a:pPr algn="just" fontAlgn="base"/>
            <a:r>
              <a:rPr lang="en-US" sz="1400" dirty="0">
                <a:highlight>
                  <a:srgbClr val="FFFFFF"/>
                </a:highlight>
              </a:rPr>
              <a:t>C</a:t>
            </a:r>
            <a:r>
              <a:rPr lang="en-US" sz="1400" i="0" dirty="0">
                <a:effectLst/>
                <a:highlight>
                  <a:srgbClr val="FFFFFF"/>
                </a:highlight>
              </a:rPr>
              <a:t>onfusion matrix</a:t>
            </a:r>
            <a:r>
              <a:rPr lang="en-US" sz="1400" b="0" i="0" dirty="0">
                <a:effectLst/>
                <a:highlight>
                  <a:srgbClr val="FFFFFF"/>
                </a:highlight>
              </a:rPr>
              <a:t> summarizes the performance of a machine learning model on a set of test data. </a:t>
            </a:r>
          </a:p>
          <a:p>
            <a:pPr lvl="1" algn="just" fontAlgn="base"/>
            <a:r>
              <a:rPr lang="en-US" sz="1400" b="0" i="0" dirty="0">
                <a:effectLst/>
                <a:highlight>
                  <a:srgbClr val="FFFFFF"/>
                </a:highlight>
              </a:rPr>
              <a:t>Displays the number of accurate and inaccurate instances based on the model’s predictions.</a:t>
            </a:r>
          </a:p>
          <a:p>
            <a:pPr lvl="1" algn="just" fontAlgn="base"/>
            <a:r>
              <a:rPr lang="en-US" sz="1400" b="0" i="0" dirty="0">
                <a:effectLst/>
                <a:highlight>
                  <a:srgbClr val="FFFFFF"/>
                </a:highlight>
              </a:rPr>
              <a:t>Used to measure the performance of classification models</a:t>
            </a:r>
          </a:p>
          <a:p>
            <a:pPr algn="just" fontAlgn="base"/>
            <a:r>
              <a:rPr lang="en-US" sz="1400" b="0" i="0" dirty="0">
                <a:effectLst/>
                <a:highlight>
                  <a:srgbClr val="FFFFFF"/>
                </a:highlight>
              </a:rPr>
              <a:t>Confusion matrix components:</a:t>
            </a:r>
          </a:p>
          <a:p>
            <a:pPr lvl="1" algn="just" fontAlgn="base"/>
            <a:r>
              <a:rPr lang="en-US" sz="1400" b="0" i="0" dirty="0">
                <a:effectLst/>
                <a:highlight>
                  <a:srgbClr val="FFFFFF"/>
                </a:highlight>
              </a:rPr>
              <a:t>True Positive (TP): Predicted as positive, and it actually is positive.</a:t>
            </a:r>
          </a:p>
          <a:p>
            <a:pPr lvl="1" algn="just" fontAlgn="base"/>
            <a:r>
              <a:rPr lang="en-US" sz="1400" b="0" i="0" dirty="0">
                <a:effectLst/>
                <a:highlight>
                  <a:srgbClr val="FFFFFF"/>
                </a:highlight>
              </a:rPr>
              <a:t>True Negative (TN): Predicted as negative, and it actually is negative.</a:t>
            </a:r>
          </a:p>
          <a:p>
            <a:pPr lvl="1" algn="just" fontAlgn="base"/>
            <a:r>
              <a:rPr lang="en-US" sz="1400" b="0" i="0" dirty="0">
                <a:effectLst/>
                <a:highlight>
                  <a:srgbClr val="FFFFFF"/>
                </a:highlight>
              </a:rPr>
              <a:t>False Positive (FP): Predicted as positive, but it is actually negative.</a:t>
            </a:r>
          </a:p>
          <a:p>
            <a:pPr lvl="1" algn="just" fontAlgn="base"/>
            <a:r>
              <a:rPr lang="en-US" sz="1400" b="0" i="0" dirty="0">
                <a:effectLst/>
                <a:highlight>
                  <a:srgbClr val="FFFFFF"/>
                </a:highlight>
              </a:rPr>
              <a:t>False Negative (FN): Predicted as negative, but it is actually positive</a:t>
            </a:r>
          </a:p>
          <a:p>
            <a:pPr algn="just" fontAlgn="base"/>
            <a:r>
              <a:rPr lang="en-US" sz="1400" dirty="0">
                <a:highlight>
                  <a:srgbClr val="FFFFFF"/>
                </a:highlight>
              </a:rPr>
              <a:t>Performance metrics:</a:t>
            </a:r>
          </a:p>
          <a:p>
            <a:pPr lvl="1" algn="just" fontAlgn="base"/>
            <a:r>
              <a:rPr lang="en-US" sz="1400" dirty="0">
                <a:highlight>
                  <a:srgbClr val="FFFFFF"/>
                </a:highlight>
              </a:rPr>
              <a:t>Accuracy: The overall correct predictions (TP + TN) divided by the total number of instances.</a:t>
            </a:r>
          </a:p>
          <a:p>
            <a:pPr lvl="1" algn="just" fontAlgn="base"/>
            <a:r>
              <a:rPr lang="en-US" sz="1400" dirty="0">
                <a:highlight>
                  <a:srgbClr val="FFFFFF"/>
                </a:highlight>
              </a:rPr>
              <a:t>Precision: The number of true positives divided by the total number of predicted positives (TP + FP).</a:t>
            </a:r>
          </a:p>
          <a:p>
            <a:pPr lvl="1" algn="just" fontAlgn="base"/>
            <a:r>
              <a:rPr lang="en-US" sz="1400" dirty="0">
                <a:highlight>
                  <a:srgbClr val="FFFFFF"/>
                </a:highlight>
              </a:rPr>
              <a:t>Recall: The number of true positives divided by the total number of actual positives (TP + FN).</a:t>
            </a:r>
          </a:p>
          <a:p>
            <a:pPr lvl="1" algn="just" fontAlgn="base"/>
            <a:r>
              <a:rPr lang="en-US" sz="1400" dirty="0">
                <a:highlight>
                  <a:srgbClr val="FFFFFF"/>
                </a:highlight>
              </a:rPr>
              <a:t>F1 Score: The harmonic mean of precision and recall, providing a balance between the two.</a:t>
            </a:r>
            <a:endParaRPr lang="en-US" sz="1400" b="0" i="0" dirty="0">
              <a:effectLst/>
              <a:highlight>
                <a:srgbClr val="FFFFFF"/>
              </a:highlight>
            </a:endParaRPr>
          </a:p>
          <a:p>
            <a:pPr marL="0" indent="0">
              <a:buNone/>
            </a:pPr>
            <a:endParaRPr lang="en-US" sz="1400" dirty="0"/>
          </a:p>
        </p:txBody>
      </p:sp>
      <p:sp>
        <p:nvSpPr>
          <p:cNvPr id="4" name="Slide Number Placeholder 3">
            <a:extLst>
              <a:ext uri="{FF2B5EF4-FFF2-40B4-BE49-F238E27FC236}">
                <a16:creationId xmlns:a16="http://schemas.microsoft.com/office/drawing/2014/main" id="{A785123D-C10B-5933-1972-24DC02CBC2AA}"/>
              </a:ext>
            </a:extLst>
          </p:cNvPr>
          <p:cNvSpPr>
            <a:spLocks noGrp="1"/>
          </p:cNvSpPr>
          <p:nvPr>
            <p:ph type="sldNum" sz="quarter" idx="12"/>
          </p:nvPr>
        </p:nvSpPr>
        <p:spPr/>
        <p:txBody>
          <a:bodyPr/>
          <a:lstStyle/>
          <a:p>
            <a:fld id="{65FE2C7E-3E82-4745-9605-A8786DF6F766}" type="slidenum">
              <a:rPr lang="en-IN" smtClean="0"/>
              <a:t>31</a:t>
            </a:fld>
            <a:endParaRPr lang="en-IN"/>
          </a:p>
        </p:txBody>
      </p:sp>
    </p:spTree>
    <p:extLst>
      <p:ext uri="{BB962C8B-B14F-4D97-AF65-F5344CB8AC3E}">
        <p14:creationId xmlns:p14="http://schemas.microsoft.com/office/powerpoint/2010/main" val="1894911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798A-612F-A2EF-E2A9-883C53A2F808}"/>
              </a:ext>
            </a:extLst>
          </p:cNvPr>
          <p:cNvSpPr>
            <a:spLocks noGrp="1"/>
          </p:cNvSpPr>
          <p:nvPr>
            <p:ph type="title"/>
          </p:nvPr>
        </p:nvSpPr>
        <p:spPr>
          <a:xfrm>
            <a:off x="838200" y="365125"/>
            <a:ext cx="10723880" cy="985963"/>
          </a:xfrm>
        </p:spPr>
        <p:txBody>
          <a:bodyPr>
            <a:normAutofit/>
          </a:bodyPr>
          <a:lstStyle/>
          <a:p>
            <a:r>
              <a:rPr lang="en-US" dirty="0"/>
              <a:t>Confusion Matrix: Accuracy, Precision, F1 Score, Recall </a:t>
            </a:r>
            <a:endParaRPr lang="en-IN" dirty="0"/>
          </a:p>
        </p:txBody>
      </p:sp>
      <p:sp>
        <p:nvSpPr>
          <p:cNvPr id="8" name="Slide Number Placeholder 7">
            <a:extLst>
              <a:ext uri="{FF2B5EF4-FFF2-40B4-BE49-F238E27FC236}">
                <a16:creationId xmlns:a16="http://schemas.microsoft.com/office/drawing/2014/main" id="{F072116D-ED61-52FF-663E-2C9BDDAE10CE}"/>
              </a:ext>
            </a:extLst>
          </p:cNvPr>
          <p:cNvSpPr>
            <a:spLocks noGrp="1"/>
          </p:cNvSpPr>
          <p:nvPr>
            <p:ph type="sldNum" sz="quarter" idx="12"/>
          </p:nvPr>
        </p:nvSpPr>
        <p:spPr/>
        <p:txBody>
          <a:bodyPr/>
          <a:lstStyle/>
          <a:p>
            <a:fld id="{65FE2C7E-3E82-4745-9605-A8786DF6F766}" type="slidenum">
              <a:rPr lang="en-IN" smtClean="0"/>
              <a:t>32</a:t>
            </a:fld>
            <a:endParaRPr lang="en-IN"/>
          </a:p>
        </p:txBody>
      </p:sp>
      <p:pic>
        <p:nvPicPr>
          <p:cNvPr id="6" name="Picture 5">
            <a:extLst>
              <a:ext uri="{FF2B5EF4-FFF2-40B4-BE49-F238E27FC236}">
                <a16:creationId xmlns:a16="http://schemas.microsoft.com/office/drawing/2014/main" id="{DEC2228A-C0C7-C5D4-5D45-8481DF7386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64382" y="1351087"/>
            <a:ext cx="3659834" cy="3659834"/>
          </a:xfrm>
          <a:prstGeom prst="rect">
            <a:avLst/>
          </a:prstGeom>
        </p:spPr>
      </p:pic>
      <p:pic>
        <p:nvPicPr>
          <p:cNvPr id="11" name="Picture 10">
            <a:extLst>
              <a:ext uri="{FF2B5EF4-FFF2-40B4-BE49-F238E27FC236}">
                <a16:creationId xmlns:a16="http://schemas.microsoft.com/office/drawing/2014/main" id="{1A48A1B9-E03C-5C1B-5CF5-CC3BF0BC02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2128" y="1351087"/>
            <a:ext cx="3642421" cy="3642421"/>
          </a:xfrm>
          <a:prstGeom prst="rect">
            <a:avLst/>
          </a:prstGeom>
        </p:spPr>
      </p:pic>
      <p:graphicFrame>
        <p:nvGraphicFramePr>
          <p:cNvPr id="13" name="Table 12">
            <a:extLst>
              <a:ext uri="{FF2B5EF4-FFF2-40B4-BE49-F238E27FC236}">
                <a16:creationId xmlns:a16="http://schemas.microsoft.com/office/drawing/2014/main" id="{B7E41885-690E-1F47-6447-2493770698C3}"/>
              </a:ext>
            </a:extLst>
          </p:cNvPr>
          <p:cNvGraphicFramePr>
            <a:graphicFrameLocks noGrp="1"/>
          </p:cNvGraphicFramePr>
          <p:nvPr>
            <p:extLst>
              <p:ext uri="{D42A27DB-BD31-4B8C-83A1-F6EECF244321}">
                <p14:modId xmlns:p14="http://schemas.microsoft.com/office/powerpoint/2010/main" val="1783604353"/>
              </p:ext>
            </p:extLst>
          </p:nvPr>
        </p:nvGraphicFramePr>
        <p:xfrm>
          <a:off x="1785257" y="5069709"/>
          <a:ext cx="3102430" cy="1676400"/>
        </p:xfrm>
        <a:graphic>
          <a:graphicData uri="http://schemas.openxmlformats.org/drawingml/2006/table">
            <a:tbl>
              <a:tblPr firstRow="1" bandRow="1">
                <a:tableStyleId>{5C22544A-7EE6-4342-B048-85BDC9FD1C3A}</a:tableStyleId>
              </a:tblPr>
              <a:tblGrid>
                <a:gridCol w="1456600">
                  <a:extLst>
                    <a:ext uri="{9D8B030D-6E8A-4147-A177-3AD203B41FA5}">
                      <a16:colId xmlns:a16="http://schemas.microsoft.com/office/drawing/2014/main" val="125298975"/>
                    </a:ext>
                  </a:extLst>
                </a:gridCol>
                <a:gridCol w="1645830">
                  <a:extLst>
                    <a:ext uri="{9D8B030D-6E8A-4147-A177-3AD203B41FA5}">
                      <a16:colId xmlns:a16="http://schemas.microsoft.com/office/drawing/2014/main" val="1983685291"/>
                    </a:ext>
                  </a:extLst>
                </a:gridCol>
              </a:tblGrid>
              <a:tr h="182841">
                <a:tc>
                  <a:txBody>
                    <a:bodyPr/>
                    <a:lstStyle/>
                    <a:p>
                      <a:pPr algn="ctr"/>
                      <a:r>
                        <a:rPr lang="en-US" sz="1600" dirty="0">
                          <a:latin typeface="Arial" panose="020B0604020202020204" pitchFamily="34" charset="0"/>
                          <a:cs typeface="Arial" panose="020B0604020202020204" pitchFamily="34" charset="0"/>
                        </a:rPr>
                        <a:t>Metric </a:t>
                      </a:r>
                      <a:endParaRPr lang="en-IN" sz="1600"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Value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3009192"/>
                  </a:ext>
                </a:extLst>
              </a:tr>
              <a:tr h="182841">
                <a:tc>
                  <a:txBody>
                    <a:bodyPr/>
                    <a:lstStyle/>
                    <a:p>
                      <a:r>
                        <a:rPr lang="en-US" sz="1600" dirty="0">
                          <a:latin typeface="Arial" panose="020B0604020202020204" pitchFamily="34" charset="0"/>
                          <a:cs typeface="Arial" panose="020B0604020202020204" pitchFamily="34" charset="0"/>
                        </a:rPr>
                        <a:t>Accuracy</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0.8896</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3714132"/>
                  </a:ext>
                </a:extLst>
              </a:tr>
              <a:tr h="182841">
                <a:tc>
                  <a:txBody>
                    <a:bodyPr/>
                    <a:lstStyle/>
                    <a:p>
                      <a:r>
                        <a:rPr lang="en-US" sz="1600" dirty="0">
                          <a:latin typeface="Arial" panose="020B0604020202020204" pitchFamily="34" charset="0"/>
                          <a:cs typeface="Arial" panose="020B0604020202020204" pitchFamily="34" charset="0"/>
                        </a:rPr>
                        <a:t>Precision</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0.8556</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5933839"/>
                  </a:ext>
                </a:extLst>
              </a:tr>
              <a:tr h="182841">
                <a:tc>
                  <a:txBody>
                    <a:bodyPr/>
                    <a:lstStyle/>
                    <a:p>
                      <a:r>
                        <a:rPr lang="en-US" sz="1600" dirty="0">
                          <a:latin typeface="Arial" panose="020B0604020202020204" pitchFamily="34" charset="0"/>
                          <a:cs typeface="Arial" panose="020B0604020202020204" pitchFamily="34" charset="0"/>
                        </a:rPr>
                        <a:t>Recall</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1.0000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6152758"/>
                  </a:ext>
                </a:extLst>
              </a:tr>
              <a:tr h="182841">
                <a:tc>
                  <a:txBody>
                    <a:bodyPr/>
                    <a:lstStyle/>
                    <a:p>
                      <a:r>
                        <a:rPr lang="en-US" sz="1600" dirty="0">
                          <a:latin typeface="Arial" panose="020B0604020202020204" pitchFamily="34" charset="0"/>
                          <a:cs typeface="Arial" panose="020B0604020202020204" pitchFamily="34" charset="0"/>
                        </a:rPr>
                        <a:t>F1 Score</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0.9222</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4998855"/>
                  </a:ext>
                </a:extLst>
              </a:tr>
            </a:tbl>
          </a:graphicData>
        </a:graphic>
      </p:graphicFrame>
      <p:graphicFrame>
        <p:nvGraphicFramePr>
          <p:cNvPr id="14" name="Table 13">
            <a:extLst>
              <a:ext uri="{FF2B5EF4-FFF2-40B4-BE49-F238E27FC236}">
                <a16:creationId xmlns:a16="http://schemas.microsoft.com/office/drawing/2014/main" id="{1064E8BD-EB86-07D1-BAE5-105D733499E8}"/>
              </a:ext>
            </a:extLst>
          </p:cNvPr>
          <p:cNvGraphicFramePr>
            <a:graphicFrameLocks noGrp="1"/>
          </p:cNvGraphicFramePr>
          <p:nvPr>
            <p:extLst>
              <p:ext uri="{D42A27DB-BD31-4B8C-83A1-F6EECF244321}">
                <p14:modId xmlns:p14="http://schemas.microsoft.com/office/powerpoint/2010/main" val="1604045153"/>
              </p:ext>
            </p:extLst>
          </p:nvPr>
        </p:nvGraphicFramePr>
        <p:xfrm>
          <a:off x="7304314" y="5069709"/>
          <a:ext cx="2743200" cy="1676400"/>
        </p:xfrm>
        <a:graphic>
          <a:graphicData uri="http://schemas.openxmlformats.org/drawingml/2006/table">
            <a:tbl>
              <a:tblPr firstRow="1" bandRow="1">
                <a:tableStyleId>{5C22544A-7EE6-4342-B048-85BDC9FD1C3A}</a:tableStyleId>
              </a:tblPr>
              <a:tblGrid>
                <a:gridCol w="1371527">
                  <a:extLst>
                    <a:ext uri="{9D8B030D-6E8A-4147-A177-3AD203B41FA5}">
                      <a16:colId xmlns:a16="http://schemas.microsoft.com/office/drawing/2014/main" val="125298975"/>
                    </a:ext>
                  </a:extLst>
                </a:gridCol>
                <a:gridCol w="1371673">
                  <a:extLst>
                    <a:ext uri="{9D8B030D-6E8A-4147-A177-3AD203B41FA5}">
                      <a16:colId xmlns:a16="http://schemas.microsoft.com/office/drawing/2014/main" val="1983685291"/>
                    </a:ext>
                  </a:extLst>
                </a:gridCol>
              </a:tblGrid>
              <a:tr h="182841">
                <a:tc>
                  <a:txBody>
                    <a:bodyPr/>
                    <a:lstStyle/>
                    <a:p>
                      <a:r>
                        <a:rPr lang="en-US" sz="1600" dirty="0">
                          <a:latin typeface="Arial" panose="020B0604020202020204" pitchFamily="34" charset="0"/>
                          <a:cs typeface="Arial" panose="020B0604020202020204" pitchFamily="34" charset="0"/>
                        </a:rPr>
                        <a:t>Metric </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Value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3009192"/>
                  </a:ext>
                </a:extLst>
              </a:tr>
              <a:tr h="182841">
                <a:tc>
                  <a:txBody>
                    <a:bodyPr/>
                    <a:lstStyle/>
                    <a:p>
                      <a:r>
                        <a:rPr lang="en-US" sz="1600" dirty="0">
                          <a:latin typeface="Arial" panose="020B0604020202020204" pitchFamily="34" charset="0"/>
                          <a:cs typeface="Arial" panose="020B0604020202020204" pitchFamily="34" charset="0"/>
                        </a:rPr>
                        <a:t>Accuracy</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0.9538</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3714132"/>
                  </a:ext>
                </a:extLst>
              </a:tr>
              <a:tr h="182841">
                <a:tc>
                  <a:txBody>
                    <a:bodyPr/>
                    <a:lstStyle/>
                    <a:p>
                      <a:r>
                        <a:rPr lang="en-US" sz="1600" dirty="0">
                          <a:latin typeface="Arial" panose="020B0604020202020204" pitchFamily="34" charset="0"/>
                          <a:cs typeface="Arial" panose="020B0604020202020204" pitchFamily="34" charset="0"/>
                        </a:rPr>
                        <a:t>Precision</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0.9341</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5933839"/>
                  </a:ext>
                </a:extLst>
              </a:tr>
              <a:tr h="182841">
                <a:tc>
                  <a:txBody>
                    <a:bodyPr/>
                    <a:lstStyle/>
                    <a:p>
                      <a:r>
                        <a:rPr lang="en-US" sz="1600" dirty="0">
                          <a:latin typeface="Arial" panose="020B0604020202020204" pitchFamily="34" charset="0"/>
                          <a:cs typeface="Arial" panose="020B0604020202020204" pitchFamily="34" charset="0"/>
                        </a:rPr>
                        <a:t>Recall</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1.0000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6152758"/>
                  </a:ext>
                </a:extLst>
              </a:tr>
              <a:tr h="182841">
                <a:tc>
                  <a:txBody>
                    <a:bodyPr/>
                    <a:lstStyle/>
                    <a:p>
                      <a:r>
                        <a:rPr lang="en-US" sz="1600" dirty="0">
                          <a:latin typeface="Arial" panose="020B0604020202020204" pitchFamily="34" charset="0"/>
                          <a:cs typeface="Arial" panose="020B0604020202020204" pitchFamily="34" charset="0"/>
                        </a:rPr>
                        <a:t>F1 Score</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0.9659</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4998855"/>
                  </a:ext>
                </a:extLst>
              </a:tr>
            </a:tbl>
          </a:graphicData>
        </a:graphic>
      </p:graphicFrame>
    </p:spTree>
    <p:extLst>
      <p:ext uri="{BB962C8B-B14F-4D97-AF65-F5344CB8AC3E}">
        <p14:creationId xmlns:p14="http://schemas.microsoft.com/office/powerpoint/2010/main" val="581908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F960C-D8E8-1FB8-8A26-6D71D0FCEF11}"/>
              </a:ext>
            </a:extLst>
          </p:cNvPr>
          <p:cNvSpPr>
            <a:spLocks noGrp="1"/>
          </p:cNvSpPr>
          <p:nvPr>
            <p:ph type="title"/>
          </p:nvPr>
        </p:nvSpPr>
        <p:spPr>
          <a:xfrm>
            <a:off x="838200" y="365125"/>
            <a:ext cx="10647676" cy="1105152"/>
          </a:xfrm>
        </p:spPr>
        <p:txBody>
          <a:bodyPr>
            <a:normAutofit/>
          </a:bodyPr>
          <a:lstStyle/>
          <a:p>
            <a:r>
              <a:rPr lang="en-US" dirty="0"/>
              <a:t>Confusion Matrix: Accuracy, Precision, F1 Score, Recall </a:t>
            </a:r>
            <a:endParaRPr lang="en-IN" dirty="0"/>
          </a:p>
        </p:txBody>
      </p:sp>
      <p:sp>
        <p:nvSpPr>
          <p:cNvPr id="3" name="Slide Number Placeholder 2">
            <a:extLst>
              <a:ext uri="{FF2B5EF4-FFF2-40B4-BE49-F238E27FC236}">
                <a16:creationId xmlns:a16="http://schemas.microsoft.com/office/drawing/2014/main" id="{15AAEDA2-0303-EEB9-BE5E-E0AD78AD4598}"/>
              </a:ext>
            </a:extLst>
          </p:cNvPr>
          <p:cNvSpPr>
            <a:spLocks noGrp="1"/>
          </p:cNvSpPr>
          <p:nvPr>
            <p:ph type="sldNum" sz="quarter" idx="12"/>
          </p:nvPr>
        </p:nvSpPr>
        <p:spPr/>
        <p:txBody>
          <a:bodyPr/>
          <a:lstStyle/>
          <a:p>
            <a:fld id="{65FE2C7E-3E82-4745-9605-A8786DF6F766}" type="slidenum">
              <a:rPr lang="en-IN" smtClean="0"/>
              <a:t>33</a:t>
            </a:fld>
            <a:endParaRPr lang="en-IN"/>
          </a:p>
        </p:txBody>
      </p:sp>
      <p:pic>
        <p:nvPicPr>
          <p:cNvPr id="8" name="Picture 7">
            <a:extLst>
              <a:ext uri="{FF2B5EF4-FFF2-40B4-BE49-F238E27FC236}">
                <a16:creationId xmlns:a16="http://schemas.microsoft.com/office/drawing/2014/main" id="{0483050D-2558-A4F8-9CDC-119177DEA1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62796" y="1290601"/>
            <a:ext cx="3722400" cy="3722400"/>
          </a:xfrm>
          <a:prstGeom prst="rect">
            <a:avLst/>
          </a:prstGeom>
        </p:spPr>
      </p:pic>
      <p:pic>
        <p:nvPicPr>
          <p:cNvPr id="15" name="Picture 14">
            <a:extLst>
              <a:ext uri="{FF2B5EF4-FFF2-40B4-BE49-F238E27FC236}">
                <a16:creationId xmlns:a16="http://schemas.microsoft.com/office/drawing/2014/main" id="{7AE88BF5-E176-6D85-ECD5-DA24CD8C26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3449" y="1290601"/>
            <a:ext cx="3738595" cy="3738595"/>
          </a:xfrm>
          <a:prstGeom prst="rect">
            <a:avLst/>
          </a:prstGeom>
        </p:spPr>
      </p:pic>
      <p:graphicFrame>
        <p:nvGraphicFramePr>
          <p:cNvPr id="16" name="Table 15">
            <a:extLst>
              <a:ext uri="{FF2B5EF4-FFF2-40B4-BE49-F238E27FC236}">
                <a16:creationId xmlns:a16="http://schemas.microsoft.com/office/drawing/2014/main" id="{0835FD04-4EDD-82E7-114B-AAA3CB521E9B}"/>
              </a:ext>
            </a:extLst>
          </p:cNvPr>
          <p:cNvGraphicFramePr>
            <a:graphicFrameLocks noGrp="1"/>
          </p:cNvGraphicFramePr>
          <p:nvPr>
            <p:extLst>
              <p:ext uri="{D42A27DB-BD31-4B8C-83A1-F6EECF244321}">
                <p14:modId xmlns:p14="http://schemas.microsoft.com/office/powerpoint/2010/main" val="2067617461"/>
              </p:ext>
            </p:extLst>
          </p:nvPr>
        </p:nvGraphicFramePr>
        <p:xfrm>
          <a:off x="6830448" y="5097099"/>
          <a:ext cx="2873027" cy="1676400"/>
        </p:xfrm>
        <a:graphic>
          <a:graphicData uri="http://schemas.openxmlformats.org/drawingml/2006/table">
            <a:tbl>
              <a:tblPr firstRow="1" bandRow="1">
                <a:tableStyleId>{5C22544A-7EE6-4342-B048-85BDC9FD1C3A}</a:tableStyleId>
              </a:tblPr>
              <a:tblGrid>
                <a:gridCol w="1595550">
                  <a:extLst>
                    <a:ext uri="{9D8B030D-6E8A-4147-A177-3AD203B41FA5}">
                      <a16:colId xmlns:a16="http://schemas.microsoft.com/office/drawing/2014/main" val="125298975"/>
                    </a:ext>
                  </a:extLst>
                </a:gridCol>
                <a:gridCol w="1277477">
                  <a:extLst>
                    <a:ext uri="{9D8B030D-6E8A-4147-A177-3AD203B41FA5}">
                      <a16:colId xmlns:a16="http://schemas.microsoft.com/office/drawing/2014/main" val="1983685291"/>
                    </a:ext>
                  </a:extLst>
                </a:gridCol>
              </a:tblGrid>
              <a:tr h="318825">
                <a:tc>
                  <a:txBody>
                    <a:bodyPr/>
                    <a:lstStyle/>
                    <a:p>
                      <a:r>
                        <a:rPr lang="en-US" sz="1600" dirty="0">
                          <a:latin typeface="Arial" panose="020B0604020202020204" pitchFamily="34" charset="0"/>
                          <a:cs typeface="Arial" panose="020B0604020202020204" pitchFamily="34" charset="0"/>
                        </a:rPr>
                        <a:t>Metric </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Value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3009192"/>
                  </a:ext>
                </a:extLst>
              </a:tr>
              <a:tr h="182841">
                <a:tc>
                  <a:txBody>
                    <a:bodyPr/>
                    <a:lstStyle/>
                    <a:p>
                      <a:r>
                        <a:rPr lang="en-US" sz="1600" dirty="0">
                          <a:latin typeface="Arial" panose="020B0604020202020204" pitchFamily="34" charset="0"/>
                          <a:cs typeface="Arial" panose="020B0604020202020204" pitchFamily="34" charset="0"/>
                        </a:rPr>
                        <a:t>Accuracy</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0.9237</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3714132"/>
                  </a:ext>
                </a:extLst>
              </a:tr>
              <a:tr h="182841">
                <a:tc>
                  <a:txBody>
                    <a:bodyPr/>
                    <a:lstStyle/>
                    <a:p>
                      <a:r>
                        <a:rPr lang="en-US" sz="1600" dirty="0">
                          <a:latin typeface="Arial" panose="020B0604020202020204" pitchFamily="34" charset="0"/>
                          <a:cs typeface="Arial" panose="020B0604020202020204" pitchFamily="34" charset="0"/>
                        </a:rPr>
                        <a:t>Precision</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0.8956</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5933839"/>
                  </a:ext>
                </a:extLst>
              </a:tr>
              <a:tr h="182841">
                <a:tc>
                  <a:txBody>
                    <a:bodyPr/>
                    <a:lstStyle/>
                    <a:p>
                      <a:r>
                        <a:rPr lang="en-US" sz="1600" dirty="0">
                          <a:latin typeface="Arial" panose="020B0604020202020204" pitchFamily="34" charset="0"/>
                          <a:cs typeface="Arial" panose="020B0604020202020204" pitchFamily="34" charset="0"/>
                        </a:rPr>
                        <a:t>Recall</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1.0000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6152758"/>
                  </a:ext>
                </a:extLst>
              </a:tr>
              <a:tr h="182841">
                <a:tc>
                  <a:txBody>
                    <a:bodyPr/>
                    <a:lstStyle/>
                    <a:p>
                      <a:r>
                        <a:rPr lang="en-US" sz="1600" dirty="0">
                          <a:latin typeface="Arial" panose="020B0604020202020204" pitchFamily="34" charset="0"/>
                          <a:cs typeface="Arial" panose="020B0604020202020204" pitchFamily="34" charset="0"/>
                        </a:rPr>
                        <a:t>F1 Score</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0.9449</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4998855"/>
                  </a:ext>
                </a:extLst>
              </a:tr>
            </a:tbl>
          </a:graphicData>
        </a:graphic>
      </p:graphicFrame>
      <p:graphicFrame>
        <p:nvGraphicFramePr>
          <p:cNvPr id="17" name="Table 16">
            <a:extLst>
              <a:ext uri="{FF2B5EF4-FFF2-40B4-BE49-F238E27FC236}">
                <a16:creationId xmlns:a16="http://schemas.microsoft.com/office/drawing/2014/main" id="{9C50BE45-3BB0-919F-4EF3-25B8D11A8953}"/>
              </a:ext>
            </a:extLst>
          </p:cNvPr>
          <p:cNvGraphicFramePr>
            <a:graphicFrameLocks noGrp="1"/>
          </p:cNvGraphicFramePr>
          <p:nvPr>
            <p:extLst>
              <p:ext uri="{D42A27DB-BD31-4B8C-83A1-F6EECF244321}">
                <p14:modId xmlns:p14="http://schemas.microsoft.com/office/powerpoint/2010/main" val="1626034859"/>
              </p:ext>
            </p:extLst>
          </p:nvPr>
        </p:nvGraphicFramePr>
        <p:xfrm>
          <a:off x="1764291" y="5111163"/>
          <a:ext cx="2873028" cy="1676400"/>
        </p:xfrm>
        <a:graphic>
          <a:graphicData uri="http://schemas.openxmlformats.org/drawingml/2006/table">
            <a:tbl>
              <a:tblPr firstRow="1" bandRow="1">
                <a:tableStyleId>{5C22544A-7EE6-4342-B048-85BDC9FD1C3A}</a:tableStyleId>
              </a:tblPr>
              <a:tblGrid>
                <a:gridCol w="1595550">
                  <a:extLst>
                    <a:ext uri="{9D8B030D-6E8A-4147-A177-3AD203B41FA5}">
                      <a16:colId xmlns:a16="http://schemas.microsoft.com/office/drawing/2014/main" val="125298975"/>
                    </a:ext>
                  </a:extLst>
                </a:gridCol>
                <a:gridCol w="1277478">
                  <a:extLst>
                    <a:ext uri="{9D8B030D-6E8A-4147-A177-3AD203B41FA5}">
                      <a16:colId xmlns:a16="http://schemas.microsoft.com/office/drawing/2014/main" val="1983685291"/>
                    </a:ext>
                  </a:extLst>
                </a:gridCol>
              </a:tblGrid>
              <a:tr h="182841">
                <a:tc>
                  <a:txBody>
                    <a:bodyPr/>
                    <a:lstStyle/>
                    <a:p>
                      <a:r>
                        <a:rPr lang="en-US" sz="1600" dirty="0">
                          <a:latin typeface="Arial" panose="020B0604020202020204" pitchFamily="34" charset="0"/>
                          <a:cs typeface="Arial" panose="020B0604020202020204" pitchFamily="34" charset="0"/>
                        </a:rPr>
                        <a:t>Metric </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Value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3009192"/>
                  </a:ext>
                </a:extLst>
              </a:tr>
              <a:tr h="182841">
                <a:tc>
                  <a:txBody>
                    <a:bodyPr/>
                    <a:lstStyle/>
                    <a:p>
                      <a:r>
                        <a:rPr lang="en-US" sz="1600" dirty="0">
                          <a:latin typeface="Arial" panose="020B0604020202020204" pitchFamily="34" charset="0"/>
                          <a:cs typeface="Arial" panose="020B0604020202020204" pitchFamily="34" charset="0"/>
                        </a:rPr>
                        <a:t>Accuracy</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0.9980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93714132"/>
                  </a:ext>
                </a:extLst>
              </a:tr>
              <a:tr h="182841">
                <a:tc>
                  <a:txBody>
                    <a:bodyPr/>
                    <a:lstStyle/>
                    <a:p>
                      <a:r>
                        <a:rPr lang="en-US" sz="1600" dirty="0">
                          <a:latin typeface="Arial" panose="020B0604020202020204" pitchFamily="34" charset="0"/>
                          <a:cs typeface="Arial" panose="020B0604020202020204" pitchFamily="34" charset="0"/>
                        </a:rPr>
                        <a:t>Precision</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1.0000</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5933839"/>
                  </a:ext>
                </a:extLst>
              </a:tr>
              <a:tr h="182841">
                <a:tc>
                  <a:txBody>
                    <a:bodyPr/>
                    <a:lstStyle/>
                    <a:p>
                      <a:r>
                        <a:rPr lang="en-US" sz="1600" dirty="0">
                          <a:latin typeface="Arial" panose="020B0604020202020204" pitchFamily="34" charset="0"/>
                          <a:cs typeface="Arial" panose="020B0604020202020204" pitchFamily="34" charset="0"/>
                        </a:rPr>
                        <a:t>Recall</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0.9969</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16152758"/>
                  </a:ext>
                </a:extLst>
              </a:tr>
              <a:tr h="182841">
                <a:tc>
                  <a:txBody>
                    <a:bodyPr/>
                    <a:lstStyle/>
                    <a:p>
                      <a:r>
                        <a:rPr lang="en-US" sz="1600" dirty="0">
                          <a:latin typeface="Arial" panose="020B0604020202020204" pitchFamily="34" charset="0"/>
                          <a:cs typeface="Arial" panose="020B0604020202020204" pitchFamily="34" charset="0"/>
                        </a:rPr>
                        <a:t>F1 Score</a:t>
                      </a:r>
                      <a:endParaRPr lang="en-IN"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0.9985</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4998855"/>
                  </a:ext>
                </a:extLst>
              </a:tr>
            </a:tbl>
          </a:graphicData>
        </a:graphic>
      </p:graphicFrame>
    </p:spTree>
    <p:extLst>
      <p:ext uri="{BB962C8B-B14F-4D97-AF65-F5344CB8AC3E}">
        <p14:creationId xmlns:p14="http://schemas.microsoft.com/office/powerpoint/2010/main" val="2307597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0B784-9BBF-203B-23FA-B61CE60FDF98}"/>
              </a:ext>
            </a:extLst>
          </p:cNvPr>
          <p:cNvSpPr>
            <a:spLocks noGrp="1"/>
          </p:cNvSpPr>
          <p:nvPr>
            <p:ph type="title"/>
          </p:nvPr>
        </p:nvSpPr>
        <p:spPr/>
        <p:txBody>
          <a:bodyPr/>
          <a:lstStyle/>
          <a:p>
            <a:r>
              <a:rPr lang="en-US" dirty="0"/>
              <a:t>Comparison and Future Work</a:t>
            </a:r>
            <a:endParaRPr lang="en-IN" dirty="0"/>
          </a:p>
        </p:txBody>
      </p:sp>
      <p:sp>
        <p:nvSpPr>
          <p:cNvPr id="4" name="Slide Number Placeholder 3">
            <a:extLst>
              <a:ext uri="{FF2B5EF4-FFF2-40B4-BE49-F238E27FC236}">
                <a16:creationId xmlns:a16="http://schemas.microsoft.com/office/drawing/2014/main" id="{B72AD57E-86AE-AC7C-6557-ABCBD3FBD6A4}"/>
              </a:ext>
            </a:extLst>
          </p:cNvPr>
          <p:cNvSpPr>
            <a:spLocks noGrp="1"/>
          </p:cNvSpPr>
          <p:nvPr>
            <p:ph type="sldNum" sz="quarter" idx="12"/>
          </p:nvPr>
        </p:nvSpPr>
        <p:spPr/>
        <p:txBody>
          <a:bodyPr/>
          <a:lstStyle/>
          <a:p>
            <a:fld id="{65FE2C7E-3E82-4745-9605-A8786DF6F766}" type="slidenum">
              <a:rPr lang="en-IN" smtClean="0"/>
              <a:t>34</a:t>
            </a:fld>
            <a:endParaRPr lang="en-IN"/>
          </a:p>
        </p:txBody>
      </p:sp>
      <p:graphicFrame>
        <p:nvGraphicFramePr>
          <p:cNvPr id="10" name="Content Placeholder 9">
            <a:extLst>
              <a:ext uri="{FF2B5EF4-FFF2-40B4-BE49-F238E27FC236}">
                <a16:creationId xmlns:a16="http://schemas.microsoft.com/office/drawing/2014/main" id="{4EA181DE-6B25-C6FC-ACED-CC8438D1E39A}"/>
              </a:ext>
            </a:extLst>
          </p:cNvPr>
          <p:cNvGraphicFramePr>
            <a:graphicFrameLocks noGrp="1"/>
          </p:cNvGraphicFramePr>
          <p:nvPr>
            <p:ph idx="1"/>
            <p:extLst>
              <p:ext uri="{D42A27DB-BD31-4B8C-83A1-F6EECF244321}">
                <p14:modId xmlns:p14="http://schemas.microsoft.com/office/powerpoint/2010/main" val="3773784006"/>
              </p:ext>
            </p:extLst>
          </p:nvPr>
        </p:nvGraphicFramePr>
        <p:xfrm>
          <a:off x="1154545" y="1289304"/>
          <a:ext cx="10308792" cy="2001520"/>
        </p:xfrm>
        <a:graphic>
          <a:graphicData uri="http://schemas.openxmlformats.org/drawingml/2006/table">
            <a:tbl>
              <a:tblPr firstRow="1" bandRow="1">
                <a:tableStyleId>{912C8C85-51F0-491E-9774-3900AFEF0FD7}</a:tableStyleId>
              </a:tblPr>
              <a:tblGrid>
                <a:gridCol w="1924116">
                  <a:extLst>
                    <a:ext uri="{9D8B030D-6E8A-4147-A177-3AD203B41FA5}">
                      <a16:colId xmlns:a16="http://schemas.microsoft.com/office/drawing/2014/main" val="1561378957"/>
                    </a:ext>
                  </a:extLst>
                </a:gridCol>
                <a:gridCol w="1069161">
                  <a:extLst>
                    <a:ext uri="{9D8B030D-6E8A-4147-A177-3AD203B41FA5}">
                      <a16:colId xmlns:a16="http://schemas.microsoft.com/office/drawing/2014/main" val="4186533947"/>
                    </a:ext>
                  </a:extLst>
                </a:gridCol>
                <a:gridCol w="1102433">
                  <a:extLst>
                    <a:ext uri="{9D8B030D-6E8A-4147-A177-3AD203B41FA5}">
                      <a16:colId xmlns:a16="http://schemas.microsoft.com/office/drawing/2014/main" val="1333408885"/>
                    </a:ext>
                  </a:extLst>
                </a:gridCol>
                <a:gridCol w="1058686">
                  <a:extLst>
                    <a:ext uri="{9D8B030D-6E8A-4147-A177-3AD203B41FA5}">
                      <a16:colId xmlns:a16="http://schemas.microsoft.com/office/drawing/2014/main" val="172203274"/>
                    </a:ext>
                  </a:extLst>
                </a:gridCol>
                <a:gridCol w="1093683">
                  <a:extLst>
                    <a:ext uri="{9D8B030D-6E8A-4147-A177-3AD203B41FA5}">
                      <a16:colId xmlns:a16="http://schemas.microsoft.com/office/drawing/2014/main" val="2263718451"/>
                    </a:ext>
                  </a:extLst>
                </a:gridCol>
                <a:gridCol w="1069789">
                  <a:extLst>
                    <a:ext uri="{9D8B030D-6E8A-4147-A177-3AD203B41FA5}">
                      <a16:colId xmlns:a16="http://schemas.microsoft.com/office/drawing/2014/main" val="3396764136"/>
                    </a:ext>
                  </a:extLst>
                </a:gridCol>
                <a:gridCol w="1093575">
                  <a:extLst>
                    <a:ext uri="{9D8B030D-6E8A-4147-A177-3AD203B41FA5}">
                      <a16:colId xmlns:a16="http://schemas.microsoft.com/office/drawing/2014/main" val="1996166560"/>
                    </a:ext>
                  </a:extLst>
                </a:gridCol>
                <a:gridCol w="815370">
                  <a:extLst>
                    <a:ext uri="{9D8B030D-6E8A-4147-A177-3AD203B41FA5}">
                      <a16:colId xmlns:a16="http://schemas.microsoft.com/office/drawing/2014/main" val="4218237494"/>
                    </a:ext>
                  </a:extLst>
                </a:gridCol>
                <a:gridCol w="1081979">
                  <a:extLst>
                    <a:ext uri="{9D8B030D-6E8A-4147-A177-3AD203B41FA5}">
                      <a16:colId xmlns:a16="http://schemas.microsoft.com/office/drawing/2014/main" val="915311878"/>
                    </a:ext>
                  </a:extLst>
                </a:gridCol>
              </a:tblGrid>
              <a:tr h="370840">
                <a:tc>
                  <a:txBody>
                    <a:bodyPr/>
                    <a:lstStyle/>
                    <a:p>
                      <a:pPr algn="ctr"/>
                      <a:r>
                        <a:rPr lang="en-US" sz="1400" dirty="0"/>
                        <a:t>Classifier</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True Positives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True</a:t>
                      </a:r>
                    </a:p>
                    <a:p>
                      <a:pPr algn="ctr"/>
                      <a:r>
                        <a:rPr lang="en-US" sz="1400" dirty="0"/>
                        <a:t>Negatives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False</a:t>
                      </a:r>
                    </a:p>
                    <a:p>
                      <a:pPr algn="ctr"/>
                      <a:r>
                        <a:rPr lang="en-US" sz="1400" dirty="0"/>
                        <a:t>Positives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False</a:t>
                      </a:r>
                    </a:p>
                    <a:p>
                      <a:pPr algn="ctr"/>
                      <a:r>
                        <a:rPr lang="en-US" sz="1400" dirty="0"/>
                        <a:t>Negatives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Accuracy</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Precision</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Recall</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F1 Score</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115892637"/>
                  </a:ext>
                </a:extLst>
              </a:tr>
              <a:tr h="370840">
                <a:tc>
                  <a:txBody>
                    <a:bodyPr/>
                    <a:lstStyle/>
                    <a:p>
                      <a:pPr algn="ctr"/>
                      <a:r>
                        <a:rPr lang="en-US" sz="1400" dirty="0"/>
                        <a:t>Naïve Bayes</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324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174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1.0000</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6517453"/>
                  </a:ext>
                </a:extLst>
              </a:tr>
              <a:tr h="370840">
                <a:tc>
                  <a:txBody>
                    <a:bodyPr/>
                    <a:lstStyle/>
                    <a:p>
                      <a:pPr algn="ctr"/>
                      <a:r>
                        <a:rPr lang="en-US" sz="1400" dirty="0"/>
                        <a:t>KNN</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324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165</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9</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0.9819</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0.9730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0.9863</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2993307"/>
                  </a:ext>
                </a:extLst>
              </a:tr>
              <a:tr h="370840">
                <a:tc>
                  <a:txBody>
                    <a:bodyPr/>
                    <a:lstStyle/>
                    <a:p>
                      <a:pPr algn="ctr"/>
                      <a:r>
                        <a:rPr lang="en-US" sz="1400" dirty="0"/>
                        <a:t>Logistic Regression</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324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155</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19</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0.9618</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0.9446</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09715</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97379845"/>
                  </a:ext>
                </a:extLst>
              </a:tr>
              <a:tr h="370840">
                <a:tc>
                  <a:txBody>
                    <a:bodyPr/>
                    <a:lstStyle/>
                    <a:p>
                      <a:pPr algn="ctr"/>
                      <a:r>
                        <a:rPr lang="en-US" sz="1400" dirty="0"/>
                        <a:t>SVM</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324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172</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0.9960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0.9939</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1.000</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US" sz="1400" dirty="0"/>
                        <a:t>0.9969</a:t>
                      </a:r>
                      <a:endParaRPr lang="en-IN"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00708524"/>
                  </a:ext>
                </a:extLst>
              </a:tr>
            </a:tbl>
          </a:graphicData>
        </a:graphic>
      </p:graphicFrame>
      <p:cxnSp>
        <p:nvCxnSpPr>
          <p:cNvPr id="7" name="Straight Connector 6">
            <a:extLst>
              <a:ext uri="{FF2B5EF4-FFF2-40B4-BE49-F238E27FC236}">
                <a16:creationId xmlns:a16="http://schemas.microsoft.com/office/drawing/2014/main" id="{15539498-F311-1C55-84C5-9A9BDFFA3C35}"/>
              </a:ext>
            </a:extLst>
          </p:cNvPr>
          <p:cNvCxnSpPr/>
          <p:nvPr/>
        </p:nvCxnSpPr>
        <p:spPr>
          <a:xfrm>
            <a:off x="838200" y="5903088"/>
            <a:ext cx="4991736" cy="0"/>
          </a:xfrm>
          <a:prstGeom prst="line">
            <a:avLst/>
          </a:prstGeom>
          <a:ln w="9525"/>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83154F2-A5AC-8F05-491D-3A375957CABA}"/>
              </a:ext>
            </a:extLst>
          </p:cNvPr>
          <p:cNvSpPr txBox="1"/>
          <p:nvPr/>
        </p:nvSpPr>
        <p:spPr>
          <a:xfrm>
            <a:off x="720525" y="5993282"/>
            <a:ext cx="10530067" cy="523220"/>
          </a:xfrm>
          <a:prstGeom prst="rect">
            <a:avLst/>
          </a:prstGeom>
          <a:noFill/>
        </p:spPr>
        <p:txBody>
          <a:bodyPr wrap="square">
            <a:spAutoFit/>
          </a:bodyPr>
          <a:lstStyle/>
          <a:p>
            <a:r>
              <a:rPr lang="en-IN" sz="1400" kern="0" dirty="0">
                <a:solidFill>
                  <a:srgbClr val="7030A0"/>
                </a:solidFill>
                <a:effectLst/>
                <a:latin typeface="Arial" panose="020B0604020202020204" pitchFamily="34" charset="0"/>
                <a:ea typeface="Aptos" panose="020B0004020202020204" pitchFamily="34" charset="0"/>
                <a:cs typeface="Times New Roman" panose="02020603050405020304" pitchFamily="18" charset="0"/>
              </a:rPr>
              <a:t>Choukri et al., “RPL rank attack detection using Deep Learning,” 2020</a:t>
            </a:r>
            <a:r>
              <a:rPr lang="en-IN" sz="1400" i="1" kern="0" dirty="0">
                <a:solidFill>
                  <a:srgbClr val="7030A0"/>
                </a:solidFill>
                <a:effectLst/>
                <a:latin typeface="Arial" panose="020B0604020202020204" pitchFamily="34" charset="0"/>
                <a:ea typeface="Aptos" panose="020B0004020202020204" pitchFamily="34" charset="0"/>
                <a:cs typeface="Times New Roman" panose="02020603050405020304" pitchFamily="18" charset="0"/>
              </a:rPr>
              <a:t> International Conference on Innovation and Intelligence for Informatics</a:t>
            </a:r>
            <a:r>
              <a:rPr lang="en-IN" sz="1400" i="1" kern="0" dirty="0">
                <a:solidFill>
                  <a:srgbClr val="7030A0"/>
                </a:solidFill>
                <a:latin typeface="Arial" panose="020B0604020202020204" pitchFamily="34" charset="0"/>
                <a:ea typeface="Aptos" panose="020B0004020202020204" pitchFamily="34" charset="0"/>
                <a:cs typeface="Times New Roman" panose="02020603050405020304" pitchFamily="18" charset="0"/>
              </a:rPr>
              <a:t>.</a:t>
            </a:r>
            <a:endParaRPr lang="en-IN" sz="1400" dirty="0">
              <a:solidFill>
                <a:srgbClr val="7030A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D1A2FAF-4BDC-F707-97A1-D4CA2127275C}"/>
              </a:ext>
            </a:extLst>
          </p:cNvPr>
          <p:cNvSpPr txBox="1">
            <a:spLocks/>
          </p:cNvSpPr>
          <p:nvPr/>
        </p:nvSpPr>
        <p:spPr>
          <a:xfrm>
            <a:off x="720525" y="3429000"/>
            <a:ext cx="10515600" cy="238389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buNone/>
            </a:pPr>
            <a:r>
              <a:rPr lang="en-US" sz="1700" dirty="0">
                <a:highlight>
                  <a:srgbClr val="FFFFFF"/>
                </a:highlight>
              </a:rPr>
              <a:t>Key Observations</a:t>
            </a:r>
          </a:p>
          <a:p>
            <a:pPr algn="just" fontAlgn="base"/>
            <a:r>
              <a:rPr lang="en-US" sz="1700" dirty="0">
                <a:highlight>
                  <a:srgbClr val="FFFFFF"/>
                </a:highlight>
              </a:rPr>
              <a:t>High Precision (&gt;94%): Low false positive rate; malicious classifications are likely correct.</a:t>
            </a:r>
          </a:p>
          <a:p>
            <a:pPr algn="just" fontAlgn="base"/>
            <a:r>
              <a:rPr lang="en-US" sz="1700" dirty="0">
                <a:highlight>
                  <a:srgbClr val="FFFFFF"/>
                </a:highlight>
              </a:rPr>
              <a:t>Near-Perfect Recall (≥99.69%): Classifiers rarely miss malicious nodes.</a:t>
            </a:r>
          </a:p>
          <a:p>
            <a:pPr algn="just" fontAlgn="base"/>
            <a:r>
              <a:rPr lang="en-US" sz="1700" dirty="0">
                <a:highlight>
                  <a:srgbClr val="FFFFFF"/>
                </a:highlight>
              </a:rPr>
              <a:t>Robust F1 Scores (&gt;0.97): Well-balanced performance in identifying threats and avoiding false alarms.</a:t>
            </a:r>
          </a:p>
          <a:p>
            <a:pPr algn="just" fontAlgn="base"/>
            <a:endParaRPr lang="en-US" sz="1700" dirty="0">
              <a:highlight>
                <a:srgbClr val="FFFFFF"/>
              </a:highlight>
            </a:endParaRPr>
          </a:p>
          <a:p>
            <a:pPr marL="0" indent="0" algn="just" fontAlgn="base">
              <a:buNone/>
            </a:pPr>
            <a:r>
              <a:rPr lang="en-US" sz="1700" dirty="0">
                <a:highlight>
                  <a:srgbClr val="FFFFFF"/>
                </a:highlight>
              </a:rPr>
              <a:t>Future Work</a:t>
            </a:r>
          </a:p>
          <a:p>
            <a:pPr algn="just" fontAlgn="base"/>
            <a:r>
              <a:rPr lang="en-US" sz="1700" dirty="0">
                <a:highlight>
                  <a:srgbClr val="FFFFFF"/>
                </a:highlight>
              </a:rPr>
              <a:t>Testing with larger networks</a:t>
            </a:r>
          </a:p>
          <a:p>
            <a:pPr algn="just" fontAlgn="base"/>
            <a:r>
              <a:rPr lang="en-US" sz="1700" dirty="0">
                <a:highlight>
                  <a:srgbClr val="FFFFFF"/>
                </a:highlight>
              </a:rPr>
              <a:t>Exploring other types of IoT network attacks</a:t>
            </a:r>
            <a:endParaRPr lang="en-US" dirty="0"/>
          </a:p>
        </p:txBody>
      </p:sp>
    </p:spTree>
    <p:extLst>
      <p:ext uri="{BB962C8B-B14F-4D97-AF65-F5344CB8AC3E}">
        <p14:creationId xmlns:p14="http://schemas.microsoft.com/office/powerpoint/2010/main" val="1358243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50D2D-F5E6-DEDB-86E5-3606133135C2}"/>
              </a:ext>
            </a:extLst>
          </p:cNvPr>
          <p:cNvSpPr>
            <a:spLocks noGrp="1"/>
          </p:cNvSpPr>
          <p:nvPr>
            <p:ph type="title"/>
          </p:nvPr>
        </p:nvSpPr>
        <p:spPr>
          <a:xfrm>
            <a:off x="693058" y="2745467"/>
            <a:ext cx="10515600" cy="924179"/>
          </a:xfrm>
        </p:spPr>
        <p:txBody>
          <a:bodyPr/>
          <a:lstStyle/>
          <a:p>
            <a:pPr algn="ctr"/>
            <a:r>
              <a:rPr lang="en-US" dirty="0"/>
              <a:t>Appendix: How-to-Guide</a:t>
            </a:r>
            <a:endParaRPr lang="en-IN" dirty="0"/>
          </a:p>
        </p:txBody>
      </p:sp>
      <p:sp>
        <p:nvSpPr>
          <p:cNvPr id="4" name="Slide Number Placeholder 3">
            <a:extLst>
              <a:ext uri="{FF2B5EF4-FFF2-40B4-BE49-F238E27FC236}">
                <a16:creationId xmlns:a16="http://schemas.microsoft.com/office/drawing/2014/main" id="{4CF8A2D5-7A03-6EDB-1E3C-7DC009147941}"/>
              </a:ext>
            </a:extLst>
          </p:cNvPr>
          <p:cNvSpPr>
            <a:spLocks noGrp="1"/>
          </p:cNvSpPr>
          <p:nvPr>
            <p:ph type="sldNum" sz="quarter" idx="12"/>
          </p:nvPr>
        </p:nvSpPr>
        <p:spPr/>
        <p:txBody>
          <a:bodyPr/>
          <a:lstStyle/>
          <a:p>
            <a:fld id="{65FE2C7E-3E82-4745-9605-A8786DF6F766}" type="slidenum">
              <a:rPr lang="en-IN" smtClean="0"/>
              <a:t>35</a:t>
            </a:fld>
            <a:endParaRPr lang="en-IN"/>
          </a:p>
        </p:txBody>
      </p:sp>
    </p:spTree>
    <p:extLst>
      <p:ext uri="{BB962C8B-B14F-4D97-AF65-F5344CB8AC3E}">
        <p14:creationId xmlns:p14="http://schemas.microsoft.com/office/powerpoint/2010/main" val="4250995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8C7A-38A8-B370-A9D3-0B357C1B4F50}"/>
              </a:ext>
            </a:extLst>
          </p:cNvPr>
          <p:cNvSpPr>
            <a:spLocks noGrp="1"/>
          </p:cNvSpPr>
          <p:nvPr>
            <p:ph type="title"/>
          </p:nvPr>
        </p:nvSpPr>
        <p:spPr/>
        <p:txBody>
          <a:bodyPr/>
          <a:lstStyle/>
          <a:p>
            <a:r>
              <a:rPr lang="en-US" dirty="0"/>
              <a:t>How to classify the data?</a:t>
            </a:r>
            <a:endParaRPr lang="en-IN" dirty="0"/>
          </a:p>
        </p:txBody>
      </p:sp>
      <p:sp>
        <p:nvSpPr>
          <p:cNvPr id="3" name="Content Placeholder 2">
            <a:extLst>
              <a:ext uri="{FF2B5EF4-FFF2-40B4-BE49-F238E27FC236}">
                <a16:creationId xmlns:a16="http://schemas.microsoft.com/office/drawing/2014/main" id="{7172B375-C49B-AC1A-8871-0C70AF36D5BC}"/>
              </a:ext>
            </a:extLst>
          </p:cNvPr>
          <p:cNvSpPr>
            <a:spLocks noGrp="1"/>
          </p:cNvSpPr>
          <p:nvPr>
            <p:ph idx="1"/>
          </p:nvPr>
        </p:nvSpPr>
        <p:spPr>
          <a:xfrm>
            <a:off x="838199" y="1472184"/>
            <a:ext cx="10944829" cy="2566506"/>
          </a:xfrm>
        </p:spPr>
        <p:txBody>
          <a:bodyPr>
            <a:normAutofit/>
          </a:bodyPr>
          <a:lstStyle/>
          <a:p>
            <a:pPr marL="0" indent="0" algn="just">
              <a:buNone/>
            </a:pPr>
            <a:r>
              <a:rPr lang="en-US" sz="1400" dirty="0"/>
              <a:t>To generate an excel file containing the 5 feature message counts for each sensor, follow these steps:</a:t>
            </a:r>
          </a:p>
          <a:p>
            <a:pPr lvl="1" algn="just"/>
            <a:r>
              <a:rPr lang="en-US" sz="1400" dirty="0"/>
              <a:t>Modify the file paths in the Python script according to your setup.</a:t>
            </a:r>
          </a:p>
          <a:p>
            <a:pPr lvl="1" algn="just"/>
            <a:r>
              <a:rPr lang="en-US" sz="1400" dirty="0"/>
              <a:t>Open the command prompt.</a:t>
            </a:r>
          </a:p>
          <a:p>
            <a:pPr lvl="1" algn="just"/>
            <a:r>
              <a:rPr lang="en-US" sz="1400" dirty="0"/>
              <a:t>Navigate to the folder containing the Python script.</a:t>
            </a:r>
          </a:p>
          <a:p>
            <a:pPr lvl="1" algn="just"/>
            <a:r>
              <a:rPr lang="en-US" sz="1400" dirty="0"/>
              <a:t>Run the FeatureCount.py script to process the packet trace file and generate the Excel file.</a:t>
            </a:r>
          </a:p>
          <a:p>
            <a:pPr lvl="1" algn="just"/>
            <a:r>
              <a:rPr lang="en-US" sz="1400" dirty="0"/>
              <a:t>You can place the Python script anywhere, as long as the file paths are correctly set to locate the necessary data files, including the test and training data scenarios that contain the packet trace files.</a:t>
            </a:r>
          </a:p>
          <a:p>
            <a:pPr lvl="1" algn="just"/>
            <a:r>
              <a:rPr lang="en-US" sz="1400" dirty="0"/>
              <a:t>After running the script, it will generate the Sensor_Message_Count.csv file in each folder containing a packet trace.</a:t>
            </a:r>
            <a:endParaRPr lang="en-IN" sz="300" dirty="0"/>
          </a:p>
        </p:txBody>
      </p:sp>
      <p:sp>
        <p:nvSpPr>
          <p:cNvPr id="4" name="Slide Number Placeholder 3">
            <a:extLst>
              <a:ext uri="{FF2B5EF4-FFF2-40B4-BE49-F238E27FC236}">
                <a16:creationId xmlns:a16="http://schemas.microsoft.com/office/drawing/2014/main" id="{062B8BC6-094C-D7CA-4610-66709AFC5575}"/>
              </a:ext>
            </a:extLst>
          </p:cNvPr>
          <p:cNvSpPr>
            <a:spLocks noGrp="1"/>
          </p:cNvSpPr>
          <p:nvPr>
            <p:ph type="sldNum" sz="quarter" idx="12"/>
          </p:nvPr>
        </p:nvSpPr>
        <p:spPr/>
        <p:txBody>
          <a:bodyPr/>
          <a:lstStyle/>
          <a:p>
            <a:fld id="{65FE2C7E-3E82-4745-9605-A8786DF6F766}" type="slidenum">
              <a:rPr lang="en-IN" smtClean="0"/>
              <a:t>36</a:t>
            </a:fld>
            <a:endParaRPr lang="en-IN"/>
          </a:p>
        </p:txBody>
      </p:sp>
      <p:sp>
        <p:nvSpPr>
          <p:cNvPr id="9" name="Content Placeholder 2">
            <a:extLst>
              <a:ext uri="{FF2B5EF4-FFF2-40B4-BE49-F238E27FC236}">
                <a16:creationId xmlns:a16="http://schemas.microsoft.com/office/drawing/2014/main" id="{747C052A-49DD-A8C0-71CF-2666B8B40E2C}"/>
              </a:ext>
            </a:extLst>
          </p:cNvPr>
          <p:cNvSpPr txBox="1">
            <a:spLocks/>
          </p:cNvSpPr>
          <p:nvPr/>
        </p:nvSpPr>
        <p:spPr>
          <a:xfrm>
            <a:off x="838199" y="5370033"/>
            <a:ext cx="10330571" cy="92417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dirty="0"/>
          </a:p>
        </p:txBody>
      </p:sp>
      <p:pic>
        <p:nvPicPr>
          <p:cNvPr id="13" name="Picture 12" descr="A screenshot of a computer&#10;&#10;Description automatically generated">
            <a:extLst>
              <a:ext uri="{FF2B5EF4-FFF2-40B4-BE49-F238E27FC236}">
                <a16:creationId xmlns:a16="http://schemas.microsoft.com/office/drawing/2014/main" id="{A860F95C-AFC1-38EB-9153-B532A64EB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416" y="5180428"/>
            <a:ext cx="5267081" cy="1312447"/>
          </a:xfrm>
          <a:prstGeom prst="rect">
            <a:avLst/>
          </a:prstGeom>
        </p:spPr>
      </p:pic>
      <p:pic>
        <p:nvPicPr>
          <p:cNvPr id="8" name="Picture 7">
            <a:extLst>
              <a:ext uri="{FF2B5EF4-FFF2-40B4-BE49-F238E27FC236}">
                <a16:creationId xmlns:a16="http://schemas.microsoft.com/office/drawing/2014/main" id="{29B7496E-6771-B7BB-D994-723F2A023D76}"/>
              </a:ext>
            </a:extLst>
          </p:cNvPr>
          <p:cNvPicPr>
            <a:picLocks noChangeAspect="1"/>
          </p:cNvPicPr>
          <p:nvPr/>
        </p:nvPicPr>
        <p:blipFill>
          <a:blip r:embed="rId3"/>
          <a:stretch>
            <a:fillRect/>
          </a:stretch>
        </p:blipFill>
        <p:spPr>
          <a:xfrm>
            <a:off x="2791069" y="3819550"/>
            <a:ext cx="5514796" cy="1289261"/>
          </a:xfrm>
          <a:prstGeom prst="rect">
            <a:avLst/>
          </a:prstGeom>
        </p:spPr>
      </p:pic>
    </p:spTree>
    <p:extLst>
      <p:ext uri="{BB962C8B-B14F-4D97-AF65-F5344CB8AC3E}">
        <p14:creationId xmlns:p14="http://schemas.microsoft.com/office/powerpoint/2010/main" val="1008287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B39F-8693-7D08-C380-7BB4A1F1BFFA}"/>
              </a:ext>
            </a:extLst>
          </p:cNvPr>
          <p:cNvSpPr>
            <a:spLocks noGrp="1"/>
          </p:cNvSpPr>
          <p:nvPr>
            <p:ph type="title"/>
          </p:nvPr>
        </p:nvSpPr>
        <p:spPr/>
        <p:txBody>
          <a:bodyPr/>
          <a:lstStyle/>
          <a:p>
            <a:r>
              <a:rPr lang="en-US" dirty="0"/>
              <a:t>How to Normalize the data?</a:t>
            </a:r>
            <a:endParaRPr lang="en-IN" dirty="0"/>
          </a:p>
        </p:txBody>
      </p:sp>
      <p:sp>
        <p:nvSpPr>
          <p:cNvPr id="3" name="Content Placeholder 2">
            <a:extLst>
              <a:ext uri="{FF2B5EF4-FFF2-40B4-BE49-F238E27FC236}">
                <a16:creationId xmlns:a16="http://schemas.microsoft.com/office/drawing/2014/main" id="{D908D8D7-7CFB-0A2D-700A-524E2DACBF11}"/>
              </a:ext>
            </a:extLst>
          </p:cNvPr>
          <p:cNvSpPr>
            <a:spLocks noGrp="1"/>
          </p:cNvSpPr>
          <p:nvPr>
            <p:ph idx="1"/>
          </p:nvPr>
        </p:nvSpPr>
        <p:spPr>
          <a:xfrm>
            <a:off x="838200" y="1324028"/>
            <a:ext cx="10921679" cy="2818581"/>
          </a:xfrm>
        </p:spPr>
        <p:txBody>
          <a:bodyPr>
            <a:normAutofit/>
          </a:bodyPr>
          <a:lstStyle/>
          <a:p>
            <a:pPr marL="0" indent="0">
              <a:buNone/>
            </a:pPr>
            <a:r>
              <a:rPr lang="en-US" sz="1400" dirty="0"/>
              <a:t>To generate an excel file containing the normalization of 5 feature message counts for each sensor, follow these steps:</a:t>
            </a:r>
          </a:p>
          <a:p>
            <a:pPr lvl="1"/>
            <a:r>
              <a:rPr lang="en-US" sz="1400" dirty="0"/>
              <a:t>Modify the file paths in the Python script according to your setup.</a:t>
            </a:r>
          </a:p>
          <a:p>
            <a:pPr lvl="1"/>
            <a:r>
              <a:rPr lang="en-US" sz="1400" dirty="0"/>
              <a:t>Open the command prompt.</a:t>
            </a:r>
          </a:p>
          <a:p>
            <a:pPr lvl="1"/>
            <a:r>
              <a:rPr lang="en-US" sz="1400" dirty="0"/>
              <a:t>Navigate to the folder containing the Python script.</a:t>
            </a:r>
          </a:p>
          <a:p>
            <a:pPr lvl="1"/>
            <a:r>
              <a:rPr lang="en-US" sz="1400" dirty="0"/>
              <a:t>Run the Normalize.py script to process the </a:t>
            </a:r>
            <a:r>
              <a:rPr lang="en-US" sz="1400" dirty="0" err="1"/>
              <a:t>Sensor_Message_Counts</a:t>
            </a:r>
            <a:r>
              <a:rPr lang="en-US" sz="1400" dirty="0"/>
              <a:t> file and generate the normalized Excel file.</a:t>
            </a:r>
          </a:p>
          <a:p>
            <a:pPr lvl="1"/>
            <a:r>
              <a:rPr lang="en-US" sz="1400" dirty="0"/>
              <a:t>You can place the Python script anywhere, as long as the file paths are correctly set to locate the necessary data files, including the test and training data scenarios that contain the Sensor_Message_Counts.csv.</a:t>
            </a:r>
          </a:p>
          <a:p>
            <a:pPr lvl="1"/>
            <a:r>
              <a:rPr lang="en-US" sz="1400" dirty="0"/>
              <a:t>After running the script, it will generate the merged and normalized data file in the folder containing the Python script.</a:t>
            </a:r>
            <a:endParaRPr lang="en-IN" sz="1400" dirty="0"/>
          </a:p>
        </p:txBody>
      </p:sp>
      <p:sp>
        <p:nvSpPr>
          <p:cNvPr id="4" name="Slide Number Placeholder 3">
            <a:extLst>
              <a:ext uri="{FF2B5EF4-FFF2-40B4-BE49-F238E27FC236}">
                <a16:creationId xmlns:a16="http://schemas.microsoft.com/office/drawing/2014/main" id="{24F3CB43-99E5-094D-D198-F2A41BEBA9B7}"/>
              </a:ext>
            </a:extLst>
          </p:cNvPr>
          <p:cNvSpPr>
            <a:spLocks noGrp="1"/>
          </p:cNvSpPr>
          <p:nvPr>
            <p:ph type="sldNum" sz="quarter" idx="12"/>
          </p:nvPr>
        </p:nvSpPr>
        <p:spPr/>
        <p:txBody>
          <a:bodyPr/>
          <a:lstStyle/>
          <a:p>
            <a:fld id="{65FE2C7E-3E82-4745-9605-A8786DF6F766}" type="slidenum">
              <a:rPr lang="en-IN" smtClean="0"/>
              <a:t>37</a:t>
            </a:fld>
            <a:endParaRPr lang="en-IN"/>
          </a:p>
        </p:txBody>
      </p:sp>
      <p:pic>
        <p:nvPicPr>
          <p:cNvPr id="8" name="Picture 7" descr="A screenshot of a computer&#10;&#10;Description automatically generated">
            <a:extLst>
              <a:ext uri="{FF2B5EF4-FFF2-40B4-BE49-F238E27FC236}">
                <a16:creationId xmlns:a16="http://schemas.microsoft.com/office/drawing/2014/main" id="{A3B4D229-7872-1785-D0C9-ACCBAA577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475" y="5157155"/>
            <a:ext cx="5684615" cy="1564320"/>
          </a:xfrm>
          <a:prstGeom prst="rect">
            <a:avLst/>
          </a:prstGeom>
        </p:spPr>
      </p:pic>
      <p:pic>
        <p:nvPicPr>
          <p:cNvPr id="7" name="Picture 6">
            <a:extLst>
              <a:ext uri="{FF2B5EF4-FFF2-40B4-BE49-F238E27FC236}">
                <a16:creationId xmlns:a16="http://schemas.microsoft.com/office/drawing/2014/main" id="{49E04E5E-0391-A58E-EEA2-F67DDC524B7F}"/>
              </a:ext>
            </a:extLst>
          </p:cNvPr>
          <p:cNvPicPr>
            <a:picLocks noChangeAspect="1"/>
          </p:cNvPicPr>
          <p:nvPr/>
        </p:nvPicPr>
        <p:blipFill>
          <a:blip r:embed="rId3"/>
          <a:stretch>
            <a:fillRect/>
          </a:stretch>
        </p:blipFill>
        <p:spPr>
          <a:xfrm>
            <a:off x="2069878" y="3566011"/>
            <a:ext cx="5963212" cy="1394093"/>
          </a:xfrm>
          <a:prstGeom prst="rect">
            <a:avLst/>
          </a:prstGeom>
        </p:spPr>
      </p:pic>
    </p:spTree>
    <p:extLst>
      <p:ext uri="{BB962C8B-B14F-4D97-AF65-F5344CB8AC3E}">
        <p14:creationId xmlns:p14="http://schemas.microsoft.com/office/powerpoint/2010/main" val="4067850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1D6B-1E77-86FD-F5E7-0D17C466F8BA}"/>
              </a:ext>
            </a:extLst>
          </p:cNvPr>
          <p:cNvSpPr>
            <a:spLocks noGrp="1"/>
          </p:cNvSpPr>
          <p:nvPr>
            <p:ph type="title"/>
          </p:nvPr>
        </p:nvSpPr>
        <p:spPr/>
        <p:txBody>
          <a:bodyPr/>
          <a:lstStyle/>
          <a:p>
            <a:r>
              <a:rPr lang="en-US" dirty="0"/>
              <a:t>How to generate plots?</a:t>
            </a:r>
            <a:endParaRPr lang="en-IN" dirty="0"/>
          </a:p>
        </p:txBody>
      </p:sp>
      <p:sp>
        <p:nvSpPr>
          <p:cNvPr id="3" name="Content Placeholder 2">
            <a:extLst>
              <a:ext uri="{FF2B5EF4-FFF2-40B4-BE49-F238E27FC236}">
                <a16:creationId xmlns:a16="http://schemas.microsoft.com/office/drawing/2014/main" id="{4AED9AC7-1E04-F6BB-C427-3B1537B47B77}"/>
              </a:ext>
            </a:extLst>
          </p:cNvPr>
          <p:cNvSpPr>
            <a:spLocks noGrp="1"/>
          </p:cNvSpPr>
          <p:nvPr>
            <p:ph idx="1"/>
          </p:nvPr>
        </p:nvSpPr>
        <p:spPr>
          <a:xfrm>
            <a:off x="838200" y="1472184"/>
            <a:ext cx="10515600" cy="2321073"/>
          </a:xfrm>
        </p:spPr>
        <p:txBody>
          <a:bodyPr>
            <a:normAutofit fontScale="92500"/>
          </a:bodyPr>
          <a:lstStyle/>
          <a:p>
            <a:r>
              <a:rPr lang="en-US" sz="1400" dirty="0"/>
              <a:t>Download the workspace and place it in your desired location.</a:t>
            </a:r>
          </a:p>
          <a:p>
            <a:r>
              <a:rPr lang="en-US" sz="1400" dirty="0"/>
              <a:t>The Python scripts can be placed anywhere, as long as the file paths are correctly set.</a:t>
            </a:r>
          </a:p>
          <a:p>
            <a:r>
              <a:rPr lang="en-US" sz="1400" dirty="0"/>
              <a:t>Modify the file paths in the Python scripts according to your setup.</a:t>
            </a:r>
          </a:p>
          <a:p>
            <a:r>
              <a:rPr lang="en-US" sz="1400" dirty="0"/>
              <a:t>Open the command prompt.</a:t>
            </a:r>
          </a:p>
          <a:p>
            <a:r>
              <a:rPr lang="en-US" sz="1400" dirty="0"/>
              <a:t>Navigate to the folder containing the plot-related Python scripts.</a:t>
            </a:r>
          </a:p>
          <a:p>
            <a:r>
              <a:rPr lang="en-US" sz="1400" dirty="0"/>
              <a:t>Run the DAO, DIO, and Packet Received scripts present in the plots folder to process the packet trace files and generate the plots.</a:t>
            </a:r>
          </a:p>
          <a:p>
            <a:r>
              <a:rPr lang="en-US" sz="1400" dirty="0"/>
              <a:t>Ensure the necessary packet trace files are accessible based on the paths defined in the scripts.</a:t>
            </a:r>
            <a:endParaRPr lang="en-US" sz="1200" dirty="0"/>
          </a:p>
        </p:txBody>
      </p:sp>
      <p:sp>
        <p:nvSpPr>
          <p:cNvPr id="4" name="Slide Number Placeholder 3">
            <a:extLst>
              <a:ext uri="{FF2B5EF4-FFF2-40B4-BE49-F238E27FC236}">
                <a16:creationId xmlns:a16="http://schemas.microsoft.com/office/drawing/2014/main" id="{80DFA7BE-29F0-C1E8-5D0F-58C79C727CAD}"/>
              </a:ext>
            </a:extLst>
          </p:cNvPr>
          <p:cNvSpPr>
            <a:spLocks noGrp="1"/>
          </p:cNvSpPr>
          <p:nvPr>
            <p:ph type="sldNum" sz="quarter" idx="12"/>
          </p:nvPr>
        </p:nvSpPr>
        <p:spPr/>
        <p:txBody>
          <a:bodyPr/>
          <a:lstStyle/>
          <a:p>
            <a:fld id="{65FE2C7E-3E82-4745-9605-A8786DF6F766}" type="slidenum">
              <a:rPr lang="en-IN" smtClean="0"/>
              <a:t>38</a:t>
            </a:fld>
            <a:endParaRPr lang="en-IN"/>
          </a:p>
        </p:txBody>
      </p:sp>
      <p:pic>
        <p:nvPicPr>
          <p:cNvPr id="10" name="Picture 9" descr="A screenshot of a computer&#10;&#10;Description automatically generated">
            <a:extLst>
              <a:ext uri="{FF2B5EF4-FFF2-40B4-BE49-F238E27FC236}">
                <a16:creationId xmlns:a16="http://schemas.microsoft.com/office/drawing/2014/main" id="{214AAF37-19EB-806E-3FD3-0E7ABEF2D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639" y="5335438"/>
            <a:ext cx="5705522" cy="1389618"/>
          </a:xfrm>
          <a:prstGeom prst="rect">
            <a:avLst/>
          </a:prstGeom>
        </p:spPr>
      </p:pic>
      <p:pic>
        <p:nvPicPr>
          <p:cNvPr id="6" name="Picture 5">
            <a:extLst>
              <a:ext uri="{FF2B5EF4-FFF2-40B4-BE49-F238E27FC236}">
                <a16:creationId xmlns:a16="http://schemas.microsoft.com/office/drawing/2014/main" id="{846A12A3-89A0-9E0F-2A69-5644A91F4F65}"/>
              </a:ext>
            </a:extLst>
          </p:cNvPr>
          <p:cNvPicPr>
            <a:picLocks noChangeAspect="1"/>
          </p:cNvPicPr>
          <p:nvPr/>
        </p:nvPicPr>
        <p:blipFill>
          <a:blip r:embed="rId3"/>
          <a:stretch>
            <a:fillRect/>
          </a:stretch>
        </p:blipFill>
        <p:spPr>
          <a:xfrm>
            <a:off x="2490537" y="3901961"/>
            <a:ext cx="5229726" cy="1324772"/>
          </a:xfrm>
          <a:prstGeom prst="rect">
            <a:avLst/>
          </a:prstGeom>
        </p:spPr>
      </p:pic>
    </p:spTree>
    <p:extLst>
      <p:ext uri="{BB962C8B-B14F-4D97-AF65-F5344CB8AC3E}">
        <p14:creationId xmlns:p14="http://schemas.microsoft.com/office/powerpoint/2010/main" val="1805922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44F5-526C-906A-107E-D02379735C17}"/>
              </a:ext>
            </a:extLst>
          </p:cNvPr>
          <p:cNvSpPr>
            <a:spLocks noGrp="1"/>
          </p:cNvSpPr>
          <p:nvPr>
            <p:ph type="title"/>
          </p:nvPr>
        </p:nvSpPr>
        <p:spPr/>
        <p:txBody>
          <a:bodyPr/>
          <a:lstStyle/>
          <a:p>
            <a:r>
              <a:rPr lang="en-US" dirty="0"/>
              <a:t>Objective function and Link quality</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8EC23F-9710-42C5-9177-D4A421EF2EAC}"/>
                  </a:ext>
                </a:extLst>
              </p:cNvPr>
              <p:cNvSpPr>
                <a:spLocks noGrp="1"/>
              </p:cNvSpPr>
              <p:nvPr>
                <p:ph idx="1"/>
              </p:nvPr>
            </p:nvSpPr>
            <p:spPr>
              <a:xfrm>
                <a:off x="838199" y="1472184"/>
                <a:ext cx="9525001" cy="4559161"/>
              </a:xfrm>
            </p:spPr>
            <p:txBody>
              <a:bodyPr>
                <a:normAutofit/>
              </a:bodyPr>
              <a:lstStyle/>
              <a:p>
                <a:pPr algn="just"/>
                <a:r>
                  <a:rPr lang="en-US" sz="1400" dirty="0"/>
                  <a:t>Objective Function (OF): Determines route prioritization</a:t>
                </a:r>
              </a:p>
              <a:p>
                <a:pPr algn="just"/>
                <a:r>
                  <a:rPr lang="en-US" sz="1400" dirty="0"/>
                  <a:t>NetSim implementation: OF prioritizes routes with the best link quality</a:t>
                </a:r>
              </a:p>
              <a:p>
                <a:pPr algn="just"/>
                <a:r>
                  <a:rPr lang="en-US" sz="1400" dirty="0"/>
                  <a:t>Link quality depends on:</a:t>
                </a:r>
              </a:p>
              <a:p>
                <a:pPr lvl="1" algn="just"/>
                <a:r>
                  <a:rPr lang="en-US" sz="1400" dirty="0"/>
                  <a:t>Received power</a:t>
                </a:r>
              </a:p>
              <a:p>
                <a:pPr lvl="1" algn="just"/>
                <a:r>
                  <a:rPr lang="en-US" sz="1400" dirty="0"/>
                  <a:t>Receiver sensitivity of nodes</a:t>
                </a:r>
              </a:p>
              <a:p>
                <a:pPr algn="just"/>
                <a:r>
                  <a:rPr lang="en-IN" sz="1400" kern="100" dirty="0">
                    <a:effectLst/>
                    <a:ea typeface="Aptos" panose="020B0004020202020204" pitchFamily="34" charset="0"/>
                  </a:rPr>
                  <a:t>Link Quality Calculation in NetSim</a:t>
                </a:r>
              </a:p>
              <a:p>
                <a:pPr lvl="1" algn="just">
                  <a:spcBef>
                    <a:spcPts val="1000"/>
                  </a:spcBef>
                </a:pPr>
                <a:r>
                  <a:rPr lang="en-IN" sz="1400" kern="100" dirty="0">
                    <a:effectLst/>
                    <a:ea typeface="Aptos" panose="020B0004020202020204" pitchFamily="34" charset="0"/>
                  </a:rPr>
                  <a:t>Calculate in both direction</a:t>
                </a:r>
                <a14:m>
                  <m:oMath xmlns:m="http://schemas.openxmlformats.org/officeDocument/2006/math">
                    <m:r>
                      <a:rPr lang="en-IN" sz="1400" i="1" kern="100">
                        <a:effectLst/>
                        <a:latin typeface="Cambria Math" panose="02040503050406030204" pitchFamily="18" charset="0"/>
                        <a:ea typeface="Aptos" panose="020B0004020202020204" pitchFamily="34" charset="0"/>
                      </a:rPr>
                      <m:t> </m:t>
                    </m:r>
                    <m:d>
                      <m:dPr>
                        <m:ctrlPr>
                          <a:rPr lang="en-US" sz="1400" b="0" i="1" kern="100" smtClean="0">
                            <a:effectLst/>
                            <a:latin typeface="Cambria Math" panose="02040503050406030204" pitchFamily="18" charset="0"/>
                            <a:ea typeface="Aptos" panose="020B0004020202020204" pitchFamily="34" charset="0"/>
                          </a:rPr>
                        </m:ctrlPr>
                      </m:dPr>
                      <m:e>
                        <m:r>
                          <a:rPr lang="en-IN" sz="1400" i="1" kern="100">
                            <a:effectLst/>
                            <a:latin typeface="Cambria Math" panose="02040503050406030204" pitchFamily="18" charset="0"/>
                            <a:ea typeface="Aptos" panose="020B0004020202020204" pitchFamily="34" charset="0"/>
                          </a:rPr>
                          <m:t>1−</m:t>
                        </m:r>
                        <m:f>
                          <m:fPr>
                            <m:ctrlPr>
                              <a:rPr lang="en-IN" sz="1400" i="1" kern="100">
                                <a:effectLst/>
                                <a:latin typeface="Cambria Math" panose="02040503050406030204" pitchFamily="18" charset="0"/>
                                <a:ea typeface="Aptos" panose="020B0004020202020204" pitchFamily="34" charset="0"/>
                              </a:rPr>
                            </m:ctrlPr>
                          </m:fPr>
                          <m:num>
                            <m:r>
                              <a:rPr lang="en-IN" sz="1400" i="1" kern="100">
                                <a:effectLst/>
                                <a:latin typeface="Cambria Math" panose="02040503050406030204" pitchFamily="18" charset="0"/>
                                <a:ea typeface="Aptos" panose="020B0004020202020204" pitchFamily="34" charset="0"/>
                              </a:rPr>
                              <m:t>𝑝</m:t>
                            </m:r>
                          </m:num>
                          <m:den>
                            <m:sSub>
                              <m:sSubPr>
                                <m:ctrlPr>
                                  <a:rPr lang="en-IN" sz="1400" i="1" kern="100">
                                    <a:effectLst/>
                                    <a:latin typeface="Cambria Math" panose="02040503050406030204" pitchFamily="18" charset="0"/>
                                    <a:ea typeface="Aptos" panose="020B0004020202020204" pitchFamily="34" charset="0"/>
                                  </a:rPr>
                                </m:ctrlPr>
                              </m:sSubPr>
                              <m:e>
                                <m:r>
                                  <a:rPr lang="en-US" sz="1400" b="0" i="1" kern="100" smtClean="0">
                                    <a:effectLst/>
                                    <a:latin typeface="Cambria Math" panose="02040503050406030204" pitchFamily="18" charset="0"/>
                                    <a:ea typeface="Aptos" panose="020B0004020202020204" pitchFamily="34" charset="0"/>
                                  </a:rPr>
                                  <m:t>𝑟</m:t>
                                </m:r>
                              </m:e>
                              <m:sub>
                                <m:r>
                                  <a:rPr lang="en-IN" sz="1400" i="1" kern="100">
                                    <a:effectLst/>
                                    <a:latin typeface="Cambria Math" panose="02040503050406030204" pitchFamily="18" charset="0"/>
                                    <a:ea typeface="Aptos" panose="020B0004020202020204" pitchFamily="34" charset="0"/>
                                  </a:rPr>
                                  <m:t>𝑠</m:t>
                                </m:r>
                              </m:sub>
                            </m:sSub>
                          </m:den>
                        </m:f>
                      </m:e>
                    </m:d>
                  </m:oMath>
                </a14:m>
                <a:endParaRPr lang="en-US" sz="1400" i="1" kern="100" dirty="0">
                  <a:effectLst/>
                  <a:latin typeface="Cambria Math" panose="02040503050406030204" pitchFamily="18" charset="0"/>
                  <a:ea typeface="Aptos" panose="020B0004020202020204" pitchFamily="34" charset="0"/>
                </a:endParaRPr>
              </a:p>
              <a:p>
                <a:pPr lvl="2" algn="just">
                  <a:spcBef>
                    <a:spcPts val="1000"/>
                  </a:spcBef>
                </a:pPr>
                <a14:m>
                  <m:oMath xmlns:m="http://schemas.openxmlformats.org/officeDocument/2006/math">
                    <m:r>
                      <a:rPr lang="en-US" sz="1400" b="0" i="1" kern="100" smtClean="0">
                        <a:solidFill>
                          <a:srgbClr val="000000"/>
                        </a:solidFill>
                        <a:latin typeface="Cambria Math" panose="02040503050406030204" pitchFamily="18" charset="0"/>
                      </a:rPr>
                      <m:t>𝑝</m:t>
                    </m:r>
                  </m:oMath>
                </a14:m>
                <a:r>
                  <a:rPr lang="en-IN" sz="1400" kern="100" dirty="0">
                    <a:solidFill>
                      <a:srgbClr val="000000"/>
                    </a:solidFill>
                  </a:rPr>
                  <a:t> is the received power (dBm)</a:t>
                </a:r>
              </a:p>
              <a:p>
                <a:pPr lvl="2" algn="just">
                  <a:spcBef>
                    <a:spcPts val="1000"/>
                  </a:spcBef>
                </a:pPr>
                <a14:m>
                  <m:oMath xmlns:m="http://schemas.openxmlformats.org/officeDocument/2006/math">
                    <m:sSub>
                      <m:sSubPr>
                        <m:ctrlPr>
                          <a:rPr lang="en-US" sz="1400" b="0" i="1" kern="100" smtClean="0">
                            <a:solidFill>
                              <a:srgbClr val="000000"/>
                            </a:solidFill>
                            <a:latin typeface="Cambria Math" panose="02040503050406030204" pitchFamily="18" charset="0"/>
                          </a:rPr>
                        </m:ctrlPr>
                      </m:sSubPr>
                      <m:e>
                        <m:r>
                          <a:rPr lang="en-US" sz="1400" b="0" i="1" kern="100" smtClean="0">
                            <a:solidFill>
                              <a:srgbClr val="000000"/>
                            </a:solidFill>
                            <a:latin typeface="Cambria Math" panose="02040503050406030204" pitchFamily="18" charset="0"/>
                          </a:rPr>
                          <m:t>𝑟</m:t>
                        </m:r>
                      </m:e>
                      <m:sub>
                        <m:r>
                          <a:rPr lang="en-US" sz="1400" b="0" i="1" kern="100" smtClean="0">
                            <a:solidFill>
                              <a:srgbClr val="000000"/>
                            </a:solidFill>
                            <a:latin typeface="Cambria Math" panose="02040503050406030204" pitchFamily="18" charset="0"/>
                          </a:rPr>
                          <m:t>𝑠</m:t>
                        </m:r>
                      </m:sub>
                    </m:sSub>
                  </m:oMath>
                </a14:m>
                <a:r>
                  <a:rPr lang="en-IN" sz="1400" kern="100" dirty="0">
                    <a:solidFill>
                      <a:srgbClr val="000000"/>
                    </a:solidFill>
                  </a:rPr>
                  <a:t> is the receiver </a:t>
                </a:r>
                <a:r>
                  <a:rPr lang="en-IN" sz="1400" kern="100" dirty="0"/>
                  <a:t>sensitivity (dBm)</a:t>
                </a:r>
              </a:p>
              <a:p>
                <a:pPr lvl="1" algn="just">
                  <a:spcBef>
                    <a:spcPts val="1000"/>
                  </a:spcBef>
                </a:pPr>
                <a:r>
                  <a:rPr lang="en-IN" sz="1400" kern="100" dirty="0"/>
                  <a:t>D</a:t>
                </a:r>
                <a:r>
                  <a:rPr lang="en-IN" sz="1400" kern="100" dirty="0">
                    <a:solidFill>
                      <a:srgbClr val="000000"/>
                    </a:solidFill>
                  </a:rPr>
                  <a:t>enote as Transmit link quality, </a:t>
                </a:r>
                <a14:m>
                  <m:oMath xmlns:m="http://schemas.openxmlformats.org/officeDocument/2006/math">
                    <m:r>
                      <a:rPr lang="en-US" sz="1400" b="0" i="1" kern="100" smtClean="0">
                        <a:solidFill>
                          <a:srgbClr val="000000"/>
                        </a:solidFill>
                        <a:latin typeface="Cambria Math" panose="02040503050406030204" pitchFamily="18" charset="0"/>
                      </a:rPr>
                      <m:t>𝑇𝐿𝑞</m:t>
                    </m:r>
                  </m:oMath>
                </a14:m>
                <a:r>
                  <a:rPr lang="en-IN" sz="1400" kern="100" dirty="0">
                    <a:solidFill>
                      <a:srgbClr val="000000"/>
                    </a:solidFill>
                  </a:rPr>
                  <a:t> and receive link quality </a:t>
                </a:r>
                <a14:m>
                  <m:oMath xmlns:m="http://schemas.openxmlformats.org/officeDocument/2006/math">
                    <m:r>
                      <a:rPr lang="en-US" sz="1400" b="0" i="1" kern="100" smtClean="0">
                        <a:solidFill>
                          <a:srgbClr val="000000"/>
                        </a:solidFill>
                        <a:latin typeface="Cambria Math" panose="02040503050406030204" pitchFamily="18" charset="0"/>
                      </a:rPr>
                      <m:t>𝑅𝐿𝑞</m:t>
                    </m:r>
                  </m:oMath>
                </a14:m>
                <a:r>
                  <a:rPr lang="en-IN" sz="1400" kern="100" dirty="0">
                    <a:solidFill>
                      <a:srgbClr val="000000"/>
                    </a:solidFill>
                  </a:rPr>
                  <a:t>.</a:t>
                </a:r>
              </a:p>
              <a:p>
                <a:pPr lvl="1" algn="just">
                  <a:spcBef>
                    <a:spcPts val="1000"/>
                  </a:spcBef>
                </a:pPr>
                <a:r>
                  <a:rPr lang="en-IN" sz="1400" kern="100" dirty="0">
                    <a:solidFill>
                      <a:srgbClr val="000000"/>
                    </a:solidFill>
                  </a:rPr>
                  <a:t>Final link quality: </a:t>
                </a:r>
                <a14:m>
                  <m:oMath xmlns:m="http://schemas.openxmlformats.org/officeDocument/2006/math">
                    <m:r>
                      <a:rPr lang="en-US" sz="1400" b="0" i="1" kern="100" smtClean="0">
                        <a:solidFill>
                          <a:srgbClr val="000000"/>
                        </a:solidFill>
                        <a:latin typeface="Cambria Math" panose="02040503050406030204" pitchFamily="18" charset="0"/>
                      </a:rPr>
                      <m:t>𝐿𝑞</m:t>
                    </m:r>
                    <m:r>
                      <a:rPr lang="en-US" sz="1400" b="0" i="1" kern="100" smtClean="0">
                        <a:solidFill>
                          <a:srgbClr val="000000"/>
                        </a:solidFill>
                        <a:latin typeface="Cambria Math" panose="02040503050406030204" pitchFamily="18" charset="0"/>
                      </a:rPr>
                      <m:t> =</m:t>
                    </m:r>
                    <m:f>
                      <m:fPr>
                        <m:ctrlPr>
                          <a:rPr lang="en-IN" sz="1400" i="1" kern="100" dirty="0">
                            <a:latin typeface="Cambria Math" panose="02040503050406030204" pitchFamily="18" charset="0"/>
                          </a:rPr>
                        </m:ctrlPr>
                      </m:fPr>
                      <m:num>
                        <m:r>
                          <a:rPr lang="en-US" sz="1400" b="0" i="1" kern="100" dirty="0" smtClean="0">
                            <a:latin typeface="Cambria Math" panose="02040503050406030204" pitchFamily="18" charset="0"/>
                          </a:rPr>
                          <m:t>𝑇𝐿𝑞</m:t>
                        </m:r>
                        <m:r>
                          <a:rPr lang="en-US" sz="1400" b="0" i="1" kern="100" dirty="0" smtClean="0">
                            <a:latin typeface="Cambria Math" panose="02040503050406030204" pitchFamily="18" charset="0"/>
                          </a:rPr>
                          <m:t>+</m:t>
                        </m:r>
                        <m:r>
                          <a:rPr lang="en-US" sz="1400" b="0" i="1" kern="100" dirty="0" smtClean="0">
                            <a:latin typeface="Cambria Math" panose="02040503050406030204" pitchFamily="18" charset="0"/>
                          </a:rPr>
                          <m:t>𝑅𝐿𝑞</m:t>
                        </m:r>
                      </m:num>
                      <m:den>
                        <m:r>
                          <a:rPr lang="en-IN" sz="1400" i="1" kern="100" dirty="0">
                            <a:latin typeface="Cambria Math" panose="02040503050406030204" pitchFamily="18" charset="0"/>
                          </a:rPr>
                          <m:t>2</m:t>
                        </m:r>
                      </m:den>
                    </m:f>
                  </m:oMath>
                </a14:m>
                <a:endParaRPr lang="en-IN" sz="1400" dirty="0"/>
              </a:p>
            </p:txBody>
          </p:sp>
        </mc:Choice>
        <mc:Fallback xmlns="">
          <p:sp>
            <p:nvSpPr>
              <p:cNvPr id="3" name="Content Placeholder 2">
                <a:extLst>
                  <a:ext uri="{FF2B5EF4-FFF2-40B4-BE49-F238E27FC236}">
                    <a16:creationId xmlns:a16="http://schemas.microsoft.com/office/drawing/2014/main" id="{D58EC23F-9710-42C5-9177-D4A421EF2EAC}"/>
                  </a:ext>
                </a:extLst>
              </p:cNvPr>
              <p:cNvSpPr>
                <a:spLocks noGrp="1" noRot="1" noChangeAspect="1" noMove="1" noResize="1" noEditPoints="1" noAdjustHandles="1" noChangeArrowheads="1" noChangeShapeType="1" noTextEdit="1"/>
              </p:cNvSpPr>
              <p:nvPr>
                <p:ph idx="1"/>
              </p:nvPr>
            </p:nvSpPr>
            <p:spPr>
              <a:xfrm>
                <a:off x="838199" y="1472184"/>
                <a:ext cx="9525001" cy="4559161"/>
              </a:xfrm>
              <a:blipFill>
                <a:blip r:embed="rId2"/>
                <a:stretch>
                  <a:fillRect l="-64" t="-26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1ED05E90-AFBA-119A-9B45-89DEB77E58CC}"/>
              </a:ext>
            </a:extLst>
          </p:cNvPr>
          <p:cNvSpPr>
            <a:spLocks noGrp="1"/>
          </p:cNvSpPr>
          <p:nvPr>
            <p:ph type="sldNum" sz="quarter" idx="12"/>
          </p:nvPr>
        </p:nvSpPr>
        <p:spPr/>
        <p:txBody>
          <a:bodyPr/>
          <a:lstStyle/>
          <a:p>
            <a:fld id="{65FE2C7E-3E82-4745-9605-A8786DF6F766}" type="slidenum">
              <a:rPr lang="en-IN" smtClean="0"/>
              <a:t>3</a:t>
            </a:fld>
            <a:endParaRPr lang="en-IN"/>
          </a:p>
        </p:txBody>
      </p:sp>
    </p:spTree>
    <p:extLst>
      <p:ext uri="{BB962C8B-B14F-4D97-AF65-F5344CB8AC3E}">
        <p14:creationId xmlns:p14="http://schemas.microsoft.com/office/powerpoint/2010/main" val="160502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ACA46-F27C-6CCE-FA84-177BF97C744F}"/>
              </a:ext>
            </a:extLst>
          </p:cNvPr>
          <p:cNvSpPr>
            <a:spLocks noGrp="1"/>
          </p:cNvSpPr>
          <p:nvPr>
            <p:ph type="title"/>
          </p:nvPr>
        </p:nvSpPr>
        <p:spPr/>
        <p:txBody>
          <a:bodyPr/>
          <a:lstStyle/>
          <a:p>
            <a:r>
              <a:rPr lang="en-US" dirty="0"/>
              <a:t>How to run the classifiers?</a:t>
            </a:r>
            <a:endParaRPr lang="en-IN" dirty="0"/>
          </a:p>
        </p:txBody>
      </p:sp>
      <p:sp>
        <p:nvSpPr>
          <p:cNvPr id="3" name="Content Placeholder 2">
            <a:extLst>
              <a:ext uri="{FF2B5EF4-FFF2-40B4-BE49-F238E27FC236}">
                <a16:creationId xmlns:a16="http://schemas.microsoft.com/office/drawing/2014/main" id="{F3450250-6766-7C58-8D5E-2469F6C5CF4A}"/>
              </a:ext>
            </a:extLst>
          </p:cNvPr>
          <p:cNvSpPr>
            <a:spLocks noGrp="1"/>
          </p:cNvSpPr>
          <p:nvPr>
            <p:ph idx="1"/>
          </p:nvPr>
        </p:nvSpPr>
        <p:spPr>
          <a:xfrm>
            <a:off x="838200" y="1472184"/>
            <a:ext cx="10515600" cy="2078371"/>
          </a:xfrm>
        </p:spPr>
        <p:txBody>
          <a:bodyPr>
            <a:normAutofit/>
          </a:bodyPr>
          <a:lstStyle/>
          <a:p>
            <a:r>
              <a:rPr lang="en-US" sz="1400" dirty="0"/>
              <a:t>Along with normalizing the data, the process will generate `</a:t>
            </a:r>
            <a:r>
              <a:rPr lang="en-US" sz="1400" dirty="0" err="1"/>
              <a:t>test_data</a:t>
            </a:r>
            <a:r>
              <a:rPr lang="en-US" sz="1400" dirty="0"/>
              <a:t>` and `</a:t>
            </a:r>
            <a:r>
              <a:rPr lang="en-US" sz="1400" dirty="0" err="1"/>
              <a:t>training_data</a:t>
            </a:r>
            <a:r>
              <a:rPr lang="en-US" sz="1400" dirty="0"/>
              <a:t>` files.</a:t>
            </a:r>
          </a:p>
          <a:p>
            <a:r>
              <a:rPr lang="en-US" sz="1400" dirty="0"/>
              <a:t>Run the `Data Classifier.py` script using the trained data by providing the file paths for both the `Trained-Data` and `Test-Data`.</a:t>
            </a:r>
          </a:p>
          <a:p>
            <a:r>
              <a:rPr lang="en-US" sz="1400" dirty="0"/>
              <a:t>Modify the file paths in the `Data Classifier.py` script according to your setup.</a:t>
            </a:r>
          </a:p>
          <a:p>
            <a:r>
              <a:rPr lang="en-US" sz="1400" dirty="0"/>
              <a:t>Open the command prompt and run the script as shown below:</a:t>
            </a:r>
            <a:endParaRPr lang="en-IN" sz="1400" dirty="0"/>
          </a:p>
        </p:txBody>
      </p:sp>
      <p:sp>
        <p:nvSpPr>
          <p:cNvPr id="4" name="Slide Number Placeholder 3">
            <a:extLst>
              <a:ext uri="{FF2B5EF4-FFF2-40B4-BE49-F238E27FC236}">
                <a16:creationId xmlns:a16="http://schemas.microsoft.com/office/drawing/2014/main" id="{C75EFF3C-A62C-8883-3CA3-94A8DBDCB930}"/>
              </a:ext>
            </a:extLst>
          </p:cNvPr>
          <p:cNvSpPr>
            <a:spLocks noGrp="1"/>
          </p:cNvSpPr>
          <p:nvPr>
            <p:ph type="sldNum" sz="quarter" idx="12"/>
          </p:nvPr>
        </p:nvSpPr>
        <p:spPr/>
        <p:txBody>
          <a:bodyPr/>
          <a:lstStyle/>
          <a:p>
            <a:fld id="{65FE2C7E-3E82-4745-9605-A8786DF6F766}" type="slidenum">
              <a:rPr lang="en-IN" smtClean="0"/>
              <a:t>39</a:t>
            </a:fld>
            <a:endParaRPr lang="en-IN"/>
          </a:p>
        </p:txBody>
      </p:sp>
      <p:pic>
        <p:nvPicPr>
          <p:cNvPr id="6" name="Picture 5" descr="A screenshot of a computer&#10;&#10;Description automatically generated">
            <a:extLst>
              <a:ext uri="{FF2B5EF4-FFF2-40B4-BE49-F238E27FC236}">
                <a16:creationId xmlns:a16="http://schemas.microsoft.com/office/drawing/2014/main" id="{38D525AA-F20A-E595-B994-45D326B6C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912" y="3109201"/>
            <a:ext cx="7028545" cy="1095430"/>
          </a:xfrm>
          <a:prstGeom prst="rect">
            <a:avLst/>
          </a:prstGeom>
        </p:spPr>
      </p:pic>
      <p:sp>
        <p:nvSpPr>
          <p:cNvPr id="10" name="TextBox 9">
            <a:extLst>
              <a:ext uri="{FF2B5EF4-FFF2-40B4-BE49-F238E27FC236}">
                <a16:creationId xmlns:a16="http://schemas.microsoft.com/office/drawing/2014/main" id="{8B933A4D-77F4-D4A8-731D-05812D18313D}"/>
              </a:ext>
            </a:extLst>
          </p:cNvPr>
          <p:cNvSpPr txBox="1"/>
          <p:nvPr/>
        </p:nvSpPr>
        <p:spPr>
          <a:xfrm>
            <a:off x="936171" y="5954137"/>
            <a:ext cx="9046029" cy="307777"/>
          </a:xfrm>
          <a:prstGeom prst="rect">
            <a:avLst/>
          </a:prstGeom>
          <a:noFill/>
        </p:spPr>
        <p:txBody>
          <a:bodyPr wrap="square">
            <a:spAutoFit/>
          </a:bodyPr>
          <a:lstStyle/>
          <a:p>
            <a:pPr algn="just"/>
            <a:r>
              <a:rPr lang="en-US" sz="1400" dirty="0">
                <a:latin typeface="Arial" panose="020B0604020202020204" pitchFamily="34" charset="0"/>
                <a:cs typeface="Arial" panose="020B0604020202020204" pitchFamily="34" charset="0"/>
              </a:rPr>
              <a:t>The Python script generates six sets of predicted labels and uses this data to create confusion matrices.</a:t>
            </a:r>
          </a:p>
        </p:txBody>
      </p:sp>
      <p:pic>
        <p:nvPicPr>
          <p:cNvPr id="7" name="Picture 6">
            <a:extLst>
              <a:ext uri="{FF2B5EF4-FFF2-40B4-BE49-F238E27FC236}">
                <a16:creationId xmlns:a16="http://schemas.microsoft.com/office/drawing/2014/main" id="{B136211E-6477-8519-2666-D57D2178703B}"/>
              </a:ext>
            </a:extLst>
          </p:cNvPr>
          <p:cNvPicPr>
            <a:picLocks noChangeAspect="1"/>
          </p:cNvPicPr>
          <p:nvPr/>
        </p:nvPicPr>
        <p:blipFill>
          <a:blip r:embed="rId3"/>
          <a:stretch>
            <a:fillRect/>
          </a:stretch>
        </p:blipFill>
        <p:spPr>
          <a:xfrm>
            <a:off x="2789531" y="4392643"/>
            <a:ext cx="5339306" cy="1248234"/>
          </a:xfrm>
          <a:prstGeom prst="rect">
            <a:avLst/>
          </a:prstGeom>
        </p:spPr>
      </p:pic>
    </p:spTree>
    <p:extLst>
      <p:ext uri="{BB962C8B-B14F-4D97-AF65-F5344CB8AC3E}">
        <p14:creationId xmlns:p14="http://schemas.microsoft.com/office/powerpoint/2010/main" val="255028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E05C-7413-F07D-C37E-A9959E12F011}"/>
              </a:ext>
            </a:extLst>
          </p:cNvPr>
          <p:cNvSpPr>
            <a:spLocks noGrp="1"/>
          </p:cNvSpPr>
          <p:nvPr>
            <p:ph type="title"/>
          </p:nvPr>
        </p:nvSpPr>
        <p:spPr/>
        <p:txBody>
          <a:bodyPr/>
          <a:lstStyle/>
          <a:p>
            <a:r>
              <a:rPr lang="en-US" dirty="0"/>
              <a:t>How to get the confusion matrix?</a:t>
            </a:r>
            <a:endParaRPr lang="en-IN" dirty="0"/>
          </a:p>
        </p:txBody>
      </p:sp>
      <p:sp>
        <p:nvSpPr>
          <p:cNvPr id="3" name="Content Placeholder 2">
            <a:extLst>
              <a:ext uri="{FF2B5EF4-FFF2-40B4-BE49-F238E27FC236}">
                <a16:creationId xmlns:a16="http://schemas.microsoft.com/office/drawing/2014/main" id="{CB52839D-F73F-F964-E025-F6E47B6399F2}"/>
              </a:ext>
            </a:extLst>
          </p:cNvPr>
          <p:cNvSpPr>
            <a:spLocks noGrp="1"/>
          </p:cNvSpPr>
          <p:nvPr>
            <p:ph idx="1"/>
          </p:nvPr>
        </p:nvSpPr>
        <p:spPr>
          <a:xfrm>
            <a:off x="838200" y="1472185"/>
            <a:ext cx="10515600" cy="2408167"/>
          </a:xfrm>
        </p:spPr>
        <p:txBody>
          <a:bodyPr>
            <a:normAutofit/>
          </a:bodyPr>
          <a:lstStyle/>
          <a:p>
            <a:pPr algn="just"/>
            <a:r>
              <a:rPr lang="en-US" sz="1400" dirty="0"/>
              <a:t>After obtaining the predicted labels from the classifiers, use the predicted label Excel files along with the real training data.</a:t>
            </a:r>
          </a:p>
          <a:p>
            <a:pPr algn="just"/>
            <a:r>
              <a:rPr lang="en-US" sz="1400" dirty="0"/>
              <a:t>Place the predicted label Excel files and the `confusion.py` script in the same folder.</a:t>
            </a:r>
          </a:p>
          <a:p>
            <a:pPr algn="just"/>
            <a:r>
              <a:rPr lang="en-US" sz="1400" dirty="0"/>
              <a:t>Modify the file paths in the `confusion.py` script according to your setup.</a:t>
            </a:r>
          </a:p>
          <a:p>
            <a:pPr algn="just"/>
            <a:r>
              <a:rPr lang="en-US" sz="1400" dirty="0"/>
              <a:t>Open the command prompt and navigate to the folder containing the `confusion.py` script.</a:t>
            </a:r>
          </a:p>
          <a:p>
            <a:pPr algn="just"/>
            <a:r>
              <a:rPr lang="en-US" sz="1400" dirty="0"/>
              <a:t>Run the script as shown below:</a:t>
            </a:r>
          </a:p>
          <a:p>
            <a:pPr algn="just"/>
            <a:r>
              <a:rPr lang="en-US" sz="1400" dirty="0"/>
              <a:t>The script will generate a confusion matrix for each classifier based on the data provided.</a:t>
            </a:r>
            <a:endParaRPr lang="en-IN" sz="1400" dirty="0"/>
          </a:p>
        </p:txBody>
      </p:sp>
      <p:sp>
        <p:nvSpPr>
          <p:cNvPr id="4" name="Slide Number Placeholder 3">
            <a:extLst>
              <a:ext uri="{FF2B5EF4-FFF2-40B4-BE49-F238E27FC236}">
                <a16:creationId xmlns:a16="http://schemas.microsoft.com/office/drawing/2014/main" id="{F330F999-BFB4-F25A-47EE-C6F5CB0C6B8F}"/>
              </a:ext>
            </a:extLst>
          </p:cNvPr>
          <p:cNvSpPr>
            <a:spLocks noGrp="1"/>
          </p:cNvSpPr>
          <p:nvPr>
            <p:ph type="sldNum" sz="quarter" idx="12"/>
          </p:nvPr>
        </p:nvSpPr>
        <p:spPr/>
        <p:txBody>
          <a:bodyPr/>
          <a:lstStyle/>
          <a:p>
            <a:fld id="{65FE2C7E-3E82-4745-9605-A8786DF6F766}" type="slidenum">
              <a:rPr lang="en-IN" smtClean="0"/>
              <a:t>40</a:t>
            </a:fld>
            <a:endParaRPr lang="en-IN"/>
          </a:p>
        </p:txBody>
      </p:sp>
      <p:pic>
        <p:nvPicPr>
          <p:cNvPr id="6" name="Picture 5" descr="A screenshot of a computer&#10;&#10;Description automatically generated">
            <a:extLst>
              <a:ext uri="{FF2B5EF4-FFF2-40B4-BE49-F238E27FC236}">
                <a16:creationId xmlns:a16="http://schemas.microsoft.com/office/drawing/2014/main" id="{53647D3D-B8BD-6B5D-48EE-2CFCE74F2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48" y="3880352"/>
            <a:ext cx="9386703" cy="1306346"/>
          </a:xfrm>
          <a:prstGeom prst="rect">
            <a:avLst/>
          </a:prstGeom>
        </p:spPr>
      </p:pic>
      <p:pic>
        <p:nvPicPr>
          <p:cNvPr id="7" name="Picture 6">
            <a:extLst>
              <a:ext uri="{FF2B5EF4-FFF2-40B4-BE49-F238E27FC236}">
                <a16:creationId xmlns:a16="http://schemas.microsoft.com/office/drawing/2014/main" id="{62FA41B0-A2EE-BFCB-1F82-2F6CE70BAB63}"/>
              </a:ext>
            </a:extLst>
          </p:cNvPr>
          <p:cNvPicPr>
            <a:picLocks noChangeAspect="1"/>
          </p:cNvPicPr>
          <p:nvPr/>
        </p:nvPicPr>
        <p:blipFill>
          <a:blip r:embed="rId3"/>
          <a:stretch>
            <a:fillRect/>
          </a:stretch>
        </p:blipFill>
        <p:spPr>
          <a:xfrm>
            <a:off x="3547520" y="5333267"/>
            <a:ext cx="5587878" cy="1306346"/>
          </a:xfrm>
          <a:prstGeom prst="rect">
            <a:avLst/>
          </a:prstGeom>
        </p:spPr>
      </p:pic>
    </p:spTree>
    <p:extLst>
      <p:ext uri="{BB962C8B-B14F-4D97-AF65-F5344CB8AC3E}">
        <p14:creationId xmlns:p14="http://schemas.microsoft.com/office/powerpoint/2010/main" val="213871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B619-73B2-AC51-3238-8EE1AD5AD3E5}"/>
              </a:ext>
            </a:extLst>
          </p:cNvPr>
          <p:cNvSpPr>
            <a:spLocks noGrp="1"/>
          </p:cNvSpPr>
          <p:nvPr>
            <p:ph type="title"/>
          </p:nvPr>
        </p:nvSpPr>
        <p:spPr/>
        <p:txBody>
          <a:bodyPr/>
          <a:lstStyle/>
          <a:p>
            <a:r>
              <a:rPr lang="en-IN" dirty="0"/>
              <a:t>Rank calculation in NetSim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9A6A62-6C4F-A1BE-DD6F-082D139CAB6B}"/>
                  </a:ext>
                </a:extLst>
              </p:cNvPr>
              <p:cNvSpPr>
                <a:spLocks noGrp="1"/>
              </p:cNvSpPr>
              <p:nvPr>
                <p:ph idx="1"/>
              </p:nvPr>
            </p:nvSpPr>
            <p:spPr>
              <a:xfrm>
                <a:off x="838200" y="1472184"/>
                <a:ext cx="6698226" cy="5266546"/>
              </a:xfrm>
            </p:spPr>
            <p:txBody>
              <a:bodyPr>
                <a:normAutofit/>
              </a:bodyPr>
              <a:lstStyle/>
              <a:p>
                <a:pPr algn="just"/>
                <a:r>
                  <a:rPr lang="en-US" sz="1400" dirty="0"/>
                  <a:t>Rank: Scalar representation of node location within DODAG</a:t>
                </a:r>
              </a:p>
              <a:p>
                <a:pPr algn="just"/>
                <a:r>
                  <a:rPr lang="en-US" sz="1400" dirty="0"/>
                  <a:t>Purpose:</a:t>
                </a:r>
              </a:p>
              <a:p>
                <a:pPr lvl="1" algn="just"/>
                <a:r>
                  <a:rPr lang="en-US" sz="1400" dirty="0"/>
                  <a:t>Measure distance from root</a:t>
                </a:r>
              </a:p>
              <a:p>
                <a:pPr lvl="1" algn="just"/>
                <a:r>
                  <a:rPr lang="en-US" sz="1400" dirty="0"/>
                  <a:t>Avoid and detect loops</a:t>
                </a:r>
              </a:p>
              <a:p>
                <a:pPr algn="just"/>
                <a:r>
                  <a:rPr lang="en-US" sz="1400" dirty="0"/>
                  <a:t>Root node always has Rank 1 (also the border router in IoT)</a:t>
                </a:r>
              </a:p>
              <a:p>
                <a:pPr algn="just"/>
                <a:r>
                  <a:rPr lang="en-US" sz="1400" dirty="0"/>
                  <a:t>The rank calculation is based on the objective function defined.  </a:t>
                </a:r>
              </a:p>
              <a:p>
                <a:pPr algn="just"/>
                <a:r>
                  <a:rPr lang="en-IN" sz="1400" dirty="0"/>
                  <a:t>Rank Increase Formula:</a:t>
                </a:r>
              </a:p>
              <a:p>
                <a:pPr marL="457200" lvl="1" indent="0" algn="just">
                  <a:lnSpc>
                    <a:spcPct val="150000"/>
                  </a:lnSpc>
                  <a:spcBef>
                    <a:spcPts val="1000"/>
                  </a:spcBef>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𝑅𝐼</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𝑀𝑎𝑥𝐼𝑛𝑐𝑟𝑒𝑚𝑒𝑛𝑡</m:t>
                          </m:r>
                          <m:r>
                            <a:rPr lang="en-US" sz="1400" b="0" i="1" smtClean="0">
                              <a:latin typeface="Cambria Math" panose="02040503050406030204" pitchFamily="18" charset="0"/>
                            </a:rPr>
                            <m:t> −</m:t>
                          </m:r>
                          <m:r>
                            <a:rPr lang="en-US" sz="1400" b="0" i="1" smtClean="0">
                              <a:latin typeface="Cambria Math" panose="02040503050406030204" pitchFamily="18" charset="0"/>
                            </a:rPr>
                            <m:t>𝑀𝑖𝑛𝐼𝑛𝑐𝑟𝑒𝑚𝑒𝑛𝑡</m:t>
                          </m:r>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𝐿𝑞</m:t>
                              </m:r>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𝑀𝑖𝑛𝐼𝑛𝑐𝑟𝑒𝑚𝑒𝑛𝑡</m:t>
                      </m:r>
                    </m:oMath>
                  </m:oMathPara>
                </a14:m>
                <a:endParaRPr lang="en-US" sz="1400" dirty="0"/>
              </a:p>
              <a:p>
                <a:pPr marL="457200" lvl="1" indent="0" algn="just">
                  <a:lnSpc>
                    <a:spcPct val="150000"/>
                  </a:lnSpc>
                  <a:spcBef>
                    <a:spcPts val="1000"/>
                  </a:spcBef>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𝑅𝑎𝑛𝑘</m:t>
                      </m:r>
                      <m:r>
                        <a:rPr lang="en-US" sz="1400" b="0" i="1" smtClean="0">
                          <a:latin typeface="Cambria Math" panose="02040503050406030204" pitchFamily="18" charset="0"/>
                        </a:rPr>
                        <m:t>=</m:t>
                      </m:r>
                      <m:r>
                        <a:rPr lang="en-US" sz="1400" b="0" i="1" smtClean="0">
                          <a:latin typeface="Cambria Math" panose="02040503050406030204" pitchFamily="18" charset="0"/>
                        </a:rPr>
                        <m:t>𝑅𝐼</m:t>
                      </m:r>
                      <m:r>
                        <a:rPr lang="en-US" sz="1400" b="0" i="1" smtClean="0">
                          <a:latin typeface="Cambria Math" panose="02040503050406030204" pitchFamily="18" charset="0"/>
                        </a:rPr>
                        <m:t>+</m:t>
                      </m:r>
                      <m:r>
                        <a:rPr lang="en-US" sz="1400" b="0" i="1" smtClean="0">
                          <a:latin typeface="Cambria Math" panose="02040503050406030204" pitchFamily="18" charset="0"/>
                        </a:rPr>
                        <m:t>𝑅𝑎𝑛𝑘</m:t>
                      </m:r>
                      <m:r>
                        <a:rPr lang="en-US" sz="1400" b="0" i="1" smtClean="0">
                          <a:latin typeface="Cambria Math" panose="02040503050406030204" pitchFamily="18" charset="0"/>
                        </a:rPr>
                        <m:t>(</m:t>
                      </m:r>
                      <m:r>
                        <a:rPr lang="en-US" sz="1400" b="0" i="1" smtClean="0">
                          <a:latin typeface="Cambria Math" panose="02040503050406030204" pitchFamily="18" charset="0"/>
                        </a:rPr>
                        <m:t>𝑃𝑎𝑟𝑒𝑛𝑡</m:t>
                      </m:r>
                      <m:r>
                        <a:rPr lang="en-US" sz="1400" b="0" i="1" smtClean="0">
                          <a:latin typeface="Cambria Math" panose="02040503050406030204" pitchFamily="18" charset="0"/>
                        </a:rPr>
                        <m:t>)</m:t>
                      </m:r>
                    </m:oMath>
                  </m:oMathPara>
                </a14:m>
                <a:endParaRPr lang="en-IN" sz="1400" dirty="0"/>
              </a:p>
              <a:p>
                <a:pPr marL="457200" lvl="1" indent="0" algn="just">
                  <a:spcBef>
                    <a:spcPts val="1000"/>
                  </a:spcBef>
                  <a:buNone/>
                </a:pPr>
                <a:r>
                  <a:rPr lang="en-IN" sz="1400" dirty="0"/>
                  <a:t>Where:</a:t>
                </a:r>
              </a:p>
              <a:p>
                <a:pPr lvl="1" algn="just">
                  <a:spcBef>
                    <a:spcPts val="1000"/>
                  </a:spcBef>
                </a:pPr>
                <a14:m>
                  <m:oMath xmlns:m="http://schemas.openxmlformats.org/officeDocument/2006/math">
                    <m:r>
                      <a:rPr lang="en-US" sz="1400" b="0" i="1" smtClean="0">
                        <a:latin typeface="Cambria Math" panose="02040503050406030204" pitchFamily="18" charset="0"/>
                      </a:rPr>
                      <m:t>𝑅𝐼</m:t>
                    </m:r>
                  </m:oMath>
                </a14:m>
                <a:r>
                  <a:rPr lang="en-US" sz="1400" b="0" dirty="0"/>
                  <a:t> is the Rank Increase</a:t>
                </a:r>
              </a:p>
              <a:p>
                <a:pPr lvl="1" algn="just">
                  <a:spcBef>
                    <a:spcPts val="1000"/>
                  </a:spcBef>
                </a:pPr>
                <a:r>
                  <a:rPr lang="en-IN" sz="1400" dirty="0" err="1"/>
                  <a:t>MaxIncrement</a:t>
                </a:r>
                <a:r>
                  <a:rPr lang="en-IN" sz="1400" dirty="0"/>
                  <a:t> = 16 </a:t>
                </a:r>
              </a:p>
              <a:p>
                <a:pPr lvl="1" algn="just">
                  <a:spcBef>
                    <a:spcPts val="1000"/>
                  </a:spcBef>
                </a:pPr>
                <a:r>
                  <a:rPr lang="en-IN" sz="1400" dirty="0" err="1"/>
                  <a:t>MinIncrement</a:t>
                </a:r>
                <a:r>
                  <a:rPr lang="en-IN" sz="1400" dirty="0"/>
                  <a:t> = 1 as per RFC 6550</a:t>
                </a:r>
              </a:p>
              <a:p>
                <a:pPr lvl="1" algn="just">
                  <a:spcBef>
                    <a:spcPts val="1000"/>
                  </a:spcBef>
                </a:pPr>
                <a14:m>
                  <m:oMath xmlns:m="http://schemas.openxmlformats.org/officeDocument/2006/math">
                    <m:r>
                      <a:rPr lang="en-US" sz="1400" b="0" i="1" smtClean="0">
                        <a:latin typeface="Cambria Math" panose="02040503050406030204" pitchFamily="18" charset="0"/>
                      </a:rPr>
                      <m:t>𝐿𝑞</m:t>
                    </m:r>
                  </m:oMath>
                </a14:m>
                <a:r>
                  <a:rPr lang="en-IN" sz="1400" dirty="0"/>
                  <a:t> is the Link quality</a:t>
                </a:r>
              </a:p>
              <a:p>
                <a:endParaRPr lang="en-IN" sz="1400" dirty="0"/>
              </a:p>
            </p:txBody>
          </p:sp>
        </mc:Choice>
        <mc:Fallback xmlns="">
          <p:sp>
            <p:nvSpPr>
              <p:cNvPr id="3" name="Content Placeholder 2">
                <a:extLst>
                  <a:ext uri="{FF2B5EF4-FFF2-40B4-BE49-F238E27FC236}">
                    <a16:creationId xmlns:a16="http://schemas.microsoft.com/office/drawing/2014/main" id="{1F9A6A62-6C4F-A1BE-DD6F-082D139CAB6B}"/>
                  </a:ext>
                </a:extLst>
              </p:cNvPr>
              <p:cNvSpPr>
                <a:spLocks noGrp="1" noRot="1" noChangeAspect="1" noMove="1" noResize="1" noEditPoints="1" noAdjustHandles="1" noChangeArrowheads="1" noChangeShapeType="1" noTextEdit="1"/>
              </p:cNvSpPr>
              <p:nvPr>
                <p:ph idx="1"/>
              </p:nvPr>
            </p:nvSpPr>
            <p:spPr>
              <a:xfrm>
                <a:off x="838200" y="1472184"/>
                <a:ext cx="6698226" cy="5266546"/>
              </a:xfrm>
              <a:blipFill>
                <a:blip r:embed="rId2"/>
                <a:stretch>
                  <a:fillRect l="-182" t="-232"/>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B8E2BBD-8578-E81A-D8A0-0643BFE837C8}"/>
              </a:ext>
            </a:extLst>
          </p:cNvPr>
          <p:cNvSpPr>
            <a:spLocks noGrp="1"/>
          </p:cNvSpPr>
          <p:nvPr>
            <p:ph type="sldNum" sz="quarter" idx="12"/>
          </p:nvPr>
        </p:nvSpPr>
        <p:spPr/>
        <p:txBody>
          <a:bodyPr/>
          <a:lstStyle/>
          <a:p>
            <a:fld id="{65FE2C7E-3E82-4745-9605-A8786DF6F766}" type="slidenum">
              <a:rPr lang="en-IN" smtClean="0"/>
              <a:t>4</a:t>
            </a:fld>
            <a:endParaRPr lang="en-IN" dirty="0"/>
          </a:p>
        </p:txBody>
      </p:sp>
      <p:sp>
        <p:nvSpPr>
          <p:cNvPr id="6" name="TextBox 5">
            <a:extLst>
              <a:ext uri="{FF2B5EF4-FFF2-40B4-BE49-F238E27FC236}">
                <a16:creationId xmlns:a16="http://schemas.microsoft.com/office/drawing/2014/main" id="{296086A9-5952-0767-5A11-BB70A3E9C854}"/>
              </a:ext>
            </a:extLst>
          </p:cNvPr>
          <p:cNvSpPr txBox="1"/>
          <p:nvPr/>
        </p:nvSpPr>
        <p:spPr>
          <a:xfrm>
            <a:off x="7630278" y="4613649"/>
            <a:ext cx="4655574"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DODAG with Node Ranks in an IoT Network</a:t>
            </a:r>
            <a:endParaRPr lang="en-IN" sz="1200" dirty="0">
              <a:latin typeface="Arial" panose="020B0604020202020204" pitchFamily="34" charset="0"/>
              <a:cs typeface="Arial" panose="020B0604020202020204" pitchFamily="34" charset="0"/>
            </a:endParaRPr>
          </a:p>
        </p:txBody>
      </p:sp>
      <p:pic>
        <p:nvPicPr>
          <p:cNvPr id="10" name="Picture 9" descr="A screenshot of a computer&#10;&#10;Description automatically generated">
            <a:extLst>
              <a:ext uri="{FF2B5EF4-FFF2-40B4-BE49-F238E27FC236}">
                <a16:creationId xmlns:a16="http://schemas.microsoft.com/office/drawing/2014/main" id="{844396D8-EF96-8D87-744F-6DC99696F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278" y="1730170"/>
            <a:ext cx="4467869" cy="2750390"/>
          </a:xfrm>
          <a:prstGeom prst="rect">
            <a:avLst/>
          </a:prstGeom>
        </p:spPr>
      </p:pic>
    </p:spTree>
    <p:extLst>
      <p:ext uri="{BB962C8B-B14F-4D97-AF65-F5344CB8AC3E}">
        <p14:creationId xmlns:p14="http://schemas.microsoft.com/office/powerpoint/2010/main" val="142693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2402-A9AF-7A92-B986-03C932FB5AB4}"/>
              </a:ext>
            </a:extLst>
          </p:cNvPr>
          <p:cNvSpPr>
            <a:spLocks noGrp="1"/>
          </p:cNvSpPr>
          <p:nvPr>
            <p:ph type="title"/>
          </p:nvPr>
        </p:nvSpPr>
        <p:spPr/>
        <p:txBody>
          <a:bodyPr/>
          <a:lstStyle/>
          <a:p>
            <a:r>
              <a:rPr lang="en-US" dirty="0"/>
              <a:t>Example calculation for better understanding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113B3-D926-6000-EBE7-51D896924501}"/>
                  </a:ext>
                </a:extLst>
              </p:cNvPr>
              <p:cNvSpPr>
                <a:spLocks noGrp="1"/>
              </p:cNvSpPr>
              <p:nvPr>
                <p:ph idx="1"/>
              </p:nvPr>
            </p:nvSpPr>
            <p:spPr>
              <a:xfrm>
                <a:off x="838201" y="1472184"/>
                <a:ext cx="6522573" cy="5249291"/>
              </a:xfrm>
            </p:spPr>
            <p:txBody>
              <a:bodyPr>
                <a:normAutofit/>
              </a:bodyPr>
              <a:lstStyle/>
              <a:p>
                <a:pPr algn="just">
                  <a:lnSpc>
                    <a:spcPct val="150000"/>
                  </a:lnSpc>
                </a:pPr>
                <a:r>
                  <a:rPr lang="en-US" sz="1400" dirty="0"/>
                  <a:t>Rank of the root node: 1,</a:t>
                </a:r>
              </a:p>
              <a:p>
                <a:pPr algn="just">
                  <a:lnSpc>
                    <a:spcPct val="150000"/>
                  </a:lnSpc>
                </a:pPr>
                <a:r>
                  <a:rPr lang="en-US" sz="1400" dirty="0"/>
                  <a:t>Parent node of S2 is the root node.</a:t>
                </a:r>
              </a:p>
              <a:p>
                <a:pPr algn="just">
                  <a:lnSpc>
                    <a:spcPct val="150000"/>
                  </a:lnSpc>
                </a:pPr>
                <a:r>
                  <a:rPr lang="en-US" sz="1400" dirty="0">
                    <a:solidFill>
                      <a:schemeClr val="tx1"/>
                    </a:solidFill>
                  </a:rPr>
                  <a:t>The received power at S2 can be calculated using the following formula</a:t>
                </a:r>
                <a14:m>
                  <m:oMath xmlns:m="http://schemas.openxmlformats.org/officeDocument/2006/math">
                    <m:r>
                      <a:rPr lang="en-US" sz="1400" b="0" i="0" smtClean="0">
                        <a:solidFill>
                          <a:schemeClr val="tx1"/>
                        </a:solidFill>
                        <a:latin typeface="Cambria Math" panose="02040503050406030204" pitchFamily="18" charset="0"/>
                      </a:rPr>
                      <m:t>,</m:t>
                    </m:r>
                  </m:oMath>
                </a14:m>
                <a:endParaRPr lang="en-US" sz="1400" b="0" i="0" dirty="0">
                  <a:solidFill>
                    <a:schemeClr val="tx1"/>
                  </a:solidFill>
                  <a:latin typeface="Cambria Math" panose="020405030504060302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IN" sz="1400" b="0" i="1" smtClean="0">
                              <a:solidFill>
                                <a:schemeClr val="tx1"/>
                              </a:solidFill>
                              <a:latin typeface="Cambria Math" panose="02040503050406030204" pitchFamily="18" charset="0"/>
                            </a:rPr>
                          </m:ctrlPr>
                        </m:sSubPr>
                        <m:e>
                          <m:r>
                            <a:rPr lang="en-IN" sz="1400" b="0" i="1" smtClean="0">
                              <a:solidFill>
                                <a:schemeClr val="tx1"/>
                              </a:solidFill>
                              <a:latin typeface="Cambria Math" panose="02040503050406030204" pitchFamily="18" charset="0"/>
                            </a:rPr>
                            <m:t>𝑃</m:t>
                          </m:r>
                        </m:e>
                        <m:sub>
                          <m:r>
                            <a:rPr lang="en-IN" sz="1400" b="0" i="1" smtClean="0">
                              <a:solidFill>
                                <a:schemeClr val="tx1"/>
                              </a:solidFill>
                              <a:latin typeface="Cambria Math" panose="02040503050406030204" pitchFamily="18" charset="0"/>
                            </a:rPr>
                            <m:t>𝑟</m:t>
                          </m:r>
                        </m:sub>
                      </m:sSub>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𝑑𝐵𝑚</m:t>
                          </m:r>
                        </m:e>
                      </m:d>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𝑃</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𝑟</m:t>
                          </m:r>
                        </m:sub>
                      </m:sSub>
                      <m:r>
                        <a:rPr lang="en-US" sz="1400" b="0" i="1" smtClean="0">
                          <a:solidFill>
                            <a:schemeClr val="tx1"/>
                          </a:solidFill>
                          <a:latin typeface="Cambria Math" panose="02040503050406030204" pitchFamily="18" charset="0"/>
                        </a:rPr>
                        <m:t>+20 </m:t>
                      </m:r>
                      <m:func>
                        <m:funcPr>
                          <m:ctrlPr>
                            <a:rPr lang="en-US" sz="1400" b="0" i="1" smtClean="0">
                              <a:solidFill>
                                <a:schemeClr val="tx1"/>
                              </a:solidFill>
                              <a:latin typeface="Cambria Math" panose="02040503050406030204" pitchFamily="18" charset="0"/>
                            </a:rPr>
                          </m:ctrlPr>
                        </m:funcPr>
                        <m:fName>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log</m:t>
                              </m:r>
                            </m:e>
                            <m:sub>
                              <m:r>
                                <a:rPr lang="en-US" sz="1400" b="0" i="1" smtClean="0">
                                  <a:solidFill>
                                    <a:schemeClr val="tx1"/>
                                  </a:solidFill>
                                  <a:latin typeface="Cambria Math" panose="02040503050406030204" pitchFamily="18" charset="0"/>
                                </a:rPr>
                                <m:t>10</m:t>
                              </m:r>
                            </m:sub>
                          </m:sSub>
                        </m:fName>
                        <m:e>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𝜆</m:t>
                                  </m:r>
                                </m:num>
                                <m:den>
                                  <m:r>
                                    <a:rPr lang="en-US" sz="1400" b="0" i="1" smtClean="0">
                                      <a:solidFill>
                                        <a:schemeClr val="tx1"/>
                                      </a:solidFill>
                                      <a:latin typeface="Cambria Math" panose="02040503050406030204" pitchFamily="18" charset="0"/>
                                    </a:rPr>
                                    <m:t>4</m:t>
                                  </m:r>
                                  <m:r>
                                    <a:rPr lang="en-US" sz="1400" b="0" i="1" smtClean="0">
                                      <a:solidFill>
                                        <a:schemeClr val="tx1"/>
                                      </a:solidFill>
                                      <a:latin typeface="Cambria Math" panose="02040503050406030204" pitchFamily="18" charset="0"/>
                                    </a:rPr>
                                    <m:t>𝜋</m:t>
                                  </m:r>
                                  <m:r>
                                    <a:rPr lang="en-US" sz="1400" b="0" i="1" smtClean="0">
                                      <a:solidFill>
                                        <a:schemeClr val="tx1"/>
                                      </a:solidFill>
                                      <a:latin typeface="Cambria Math" panose="02040503050406030204" pitchFamily="18" charset="0"/>
                                    </a:rPr>
                                    <m:t>𝑑</m:t>
                                  </m:r>
                                  <m:r>
                                    <a:rPr lang="en-US" sz="1400" b="0" i="1" smtClean="0">
                                      <a:solidFill>
                                        <a:schemeClr val="tx1"/>
                                      </a:solidFill>
                                      <a:latin typeface="Cambria Math" panose="02040503050406030204" pitchFamily="18" charset="0"/>
                                    </a:rPr>
                                    <m:t>0</m:t>
                                  </m:r>
                                </m:den>
                              </m:f>
                            </m:e>
                          </m:d>
                          <m:r>
                            <a:rPr lang="en-US" sz="1400" b="0" i="1" smtClean="0">
                              <a:solidFill>
                                <a:schemeClr val="tx1"/>
                              </a:solidFill>
                              <a:latin typeface="Cambria Math" panose="02040503050406030204" pitchFamily="18" charset="0"/>
                            </a:rPr>
                            <m:t>+10 ×</m:t>
                          </m:r>
                          <m:r>
                            <a:rPr lang="en-US" sz="1400" b="0" i="1" smtClean="0">
                              <a:solidFill>
                                <a:schemeClr val="tx1"/>
                              </a:solidFill>
                              <a:latin typeface="Cambria Math" panose="02040503050406030204" pitchFamily="18" charset="0"/>
                            </a:rPr>
                            <m:t>𝜂</m:t>
                          </m:r>
                          <m:r>
                            <a:rPr lang="en-US" sz="1400" b="0" i="1" smtClean="0">
                              <a:solidFill>
                                <a:schemeClr val="tx1"/>
                              </a:solidFill>
                              <a:latin typeface="Cambria Math" panose="02040503050406030204" pitchFamily="18" charset="0"/>
                            </a:rPr>
                            <m:t> ×</m:t>
                          </m:r>
                          <m:func>
                            <m:funcPr>
                              <m:ctrlPr>
                                <a:rPr lang="en-US" sz="1400" b="0" i="1" smtClean="0">
                                  <a:solidFill>
                                    <a:schemeClr val="tx1"/>
                                  </a:solidFill>
                                  <a:latin typeface="Cambria Math" panose="02040503050406030204" pitchFamily="18" charset="0"/>
                                </a:rPr>
                              </m:ctrlPr>
                            </m:funcPr>
                            <m:fName>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log</m:t>
                                  </m:r>
                                </m:e>
                                <m:sub>
                                  <m:r>
                                    <a:rPr lang="en-US" sz="1400" b="0" i="1" smtClean="0">
                                      <a:solidFill>
                                        <a:schemeClr val="tx1"/>
                                      </a:solidFill>
                                      <a:latin typeface="Cambria Math" panose="02040503050406030204" pitchFamily="18" charset="0"/>
                                    </a:rPr>
                                    <m:t>10</m:t>
                                  </m:r>
                                </m:sub>
                              </m:sSub>
                            </m:fName>
                            <m:e>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𝑑</m:t>
                                          </m:r>
                                        </m:e>
                                        <m:sub>
                                          <m:r>
                                            <a:rPr lang="en-US" sz="1400" b="0" i="1" smtClean="0">
                                              <a:solidFill>
                                                <a:schemeClr val="tx1"/>
                                              </a:solidFill>
                                              <a:latin typeface="Cambria Math" panose="02040503050406030204" pitchFamily="18" charset="0"/>
                                            </a:rPr>
                                            <m:t>0</m:t>
                                          </m:r>
                                        </m:sub>
                                      </m:sSub>
                                    </m:num>
                                    <m:den>
                                      <m:r>
                                        <a:rPr lang="en-US" sz="1400" b="0" i="1" smtClean="0">
                                          <a:solidFill>
                                            <a:schemeClr val="tx1"/>
                                          </a:solidFill>
                                          <a:latin typeface="Cambria Math" panose="02040503050406030204" pitchFamily="18" charset="0"/>
                                        </a:rPr>
                                        <m:t>𝑑</m:t>
                                      </m:r>
                                    </m:den>
                                  </m:f>
                                </m:e>
                              </m:d>
                              <m:r>
                                <a:rPr lang="en-US" sz="1400" b="0" i="1" smtClean="0">
                                  <a:solidFill>
                                    <a:schemeClr val="tx1"/>
                                  </a:solidFill>
                                  <a:latin typeface="Cambria Math" panose="02040503050406030204" pitchFamily="18" charset="0"/>
                                </a:rPr>
                                <m:t> </m:t>
                              </m:r>
                            </m:e>
                          </m:func>
                        </m:e>
                      </m:func>
                    </m:oMath>
                  </m:oMathPara>
                </a14:m>
                <a:endParaRPr lang="en-IN" sz="1400" dirty="0">
                  <a:solidFill>
                    <a:schemeClr val="tx1"/>
                  </a:solidFill>
                  <a:latin typeface="+mj-lt"/>
                </a:endParaRPr>
              </a:p>
              <a:p>
                <a:pPr marL="0" indent="0" algn="just">
                  <a:lnSpc>
                    <a:spcPct val="150000"/>
                  </a:lnSpc>
                  <a:buNone/>
                </a:pPr>
                <a14:m>
                  <m:oMathPara xmlns:m="http://schemas.openxmlformats.org/officeDocument/2006/math">
                    <m:oMathParaPr>
                      <m:jc m:val="center"/>
                    </m:oMathParaPr>
                    <m:oMath xmlns:m="http://schemas.openxmlformats.org/officeDocument/2006/math">
                      <m:sSub>
                        <m:sSubPr>
                          <m:ctrlPr>
                            <a:rPr lang="en-IN" sz="1400" i="1">
                              <a:latin typeface="Cambria Math" panose="02040503050406030204" pitchFamily="18" charset="0"/>
                            </a:rPr>
                          </m:ctrlPr>
                        </m:sSubPr>
                        <m:e>
                          <m:r>
                            <a:rPr lang="en-IN" sz="1400" i="1">
                              <a:latin typeface="Cambria Math" panose="02040503050406030204" pitchFamily="18" charset="0"/>
                            </a:rPr>
                            <m:t>𝑃</m:t>
                          </m:r>
                        </m:e>
                        <m:sub>
                          <m:r>
                            <a:rPr lang="en-IN" sz="1400" i="1">
                              <a:latin typeface="Cambria Math" panose="02040503050406030204" pitchFamily="18" charset="0"/>
                            </a:rPr>
                            <m:t>𝑟</m:t>
                          </m:r>
                        </m:sub>
                      </m:sSub>
                      <m:d>
                        <m:dPr>
                          <m:ctrlPr>
                            <a:rPr lang="en-US" sz="1400" i="1">
                              <a:latin typeface="Cambria Math" panose="02040503050406030204" pitchFamily="18" charset="0"/>
                            </a:rPr>
                          </m:ctrlPr>
                        </m:dPr>
                        <m:e>
                          <m:r>
                            <a:rPr lang="en-US" sz="1400" i="1">
                              <a:latin typeface="Cambria Math" panose="02040503050406030204" pitchFamily="18" charset="0"/>
                            </a:rPr>
                            <m:t>𝑑𝐵𝑚</m:t>
                          </m:r>
                        </m:e>
                      </m:d>
                      <m:r>
                        <a:rPr lang="en-US" sz="1400" i="1">
                          <a:latin typeface="Cambria Math" panose="02040503050406030204" pitchFamily="18" charset="0"/>
                        </a:rPr>
                        <m:t>=</m:t>
                      </m:r>
                      <m:r>
                        <a:rPr lang="en-US" sz="1400" b="0" i="1" smtClean="0">
                          <a:solidFill>
                            <a:schemeClr val="tx1"/>
                          </a:solidFill>
                          <a:latin typeface="Cambria Math" panose="02040503050406030204" pitchFamily="18" charset="0"/>
                        </a:rPr>
                        <m:t>1+0+0+20</m:t>
                      </m:r>
                      <m:func>
                        <m:funcPr>
                          <m:ctrlPr>
                            <a:rPr lang="en-US" sz="1400" b="0" i="1" smtClean="0">
                              <a:solidFill>
                                <a:schemeClr val="tx1"/>
                              </a:solidFill>
                              <a:latin typeface="Cambria Math" panose="02040503050406030204" pitchFamily="18" charset="0"/>
                            </a:rPr>
                          </m:ctrlPr>
                        </m:funcPr>
                        <m:fName>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log</m:t>
                              </m:r>
                            </m:e>
                            <m:sub>
                              <m:r>
                                <a:rPr lang="en-US" sz="1400" b="0" i="1" smtClean="0">
                                  <a:solidFill>
                                    <a:schemeClr val="tx1"/>
                                  </a:solidFill>
                                  <a:latin typeface="Cambria Math" panose="02040503050406030204" pitchFamily="18" charset="0"/>
                                </a:rPr>
                                <m:t>10</m:t>
                              </m:r>
                            </m:sub>
                          </m:sSub>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0.125</m:t>
                                  </m:r>
                                </m:num>
                                <m:den>
                                  <m:r>
                                    <a:rPr lang="en-US" sz="1400" i="1">
                                      <a:latin typeface="Cambria Math" panose="02040503050406030204" pitchFamily="18" charset="0"/>
                                    </a:rPr>
                                    <m:t>4×</m:t>
                                  </m:r>
                                  <m:r>
                                    <a:rPr lang="en-US" sz="1400" b="0" i="1" smtClean="0">
                                      <a:latin typeface="Cambria Math" panose="02040503050406030204" pitchFamily="18" charset="0"/>
                                    </a:rPr>
                                    <m:t> </m:t>
                                  </m:r>
                                  <m:r>
                                    <a:rPr lang="en-US" sz="1400" i="1">
                                      <a:latin typeface="Cambria Math" panose="02040503050406030204" pitchFamily="18" charset="0"/>
                                    </a:rPr>
                                    <m:t>3.14</m:t>
                                  </m:r>
                                  <m:r>
                                    <a:rPr lang="en-US" sz="1400" b="0" i="1" smtClean="0">
                                      <a:latin typeface="Cambria Math" panose="02040503050406030204" pitchFamily="18" charset="0"/>
                                    </a:rPr>
                                    <m:t> </m:t>
                                  </m:r>
                                  <m:r>
                                    <a:rPr lang="en-US" sz="1400" i="1">
                                      <a:latin typeface="Cambria Math" panose="02040503050406030204" pitchFamily="18" charset="0"/>
                                    </a:rPr>
                                    <m:t>×</m:t>
                                  </m:r>
                                  <m:r>
                                    <a:rPr lang="en-US" sz="1400" b="0" i="1" smtClean="0">
                                      <a:latin typeface="Cambria Math" panose="02040503050406030204" pitchFamily="18" charset="0"/>
                                    </a:rPr>
                                    <m:t> </m:t>
                                  </m:r>
                                  <m:r>
                                    <a:rPr lang="en-US" sz="1400" i="1">
                                      <a:latin typeface="Cambria Math" panose="02040503050406030204" pitchFamily="18" charset="0"/>
                                    </a:rPr>
                                    <m:t>8</m:t>
                                  </m:r>
                                </m:den>
                              </m:f>
                            </m:e>
                          </m:d>
                          <m:r>
                            <a:rPr lang="en-US" sz="1400" b="0" i="1" smtClean="0">
                              <a:latin typeface="Cambria Math" panose="02040503050406030204" pitchFamily="18" charset="0"/>
                            </a:rPr>
                            <m:t>+10 </m:t>
                          </m:r>
                          <m:r>
                            <a:rPr lang="en-US" sz="1400" i="1">
                              <a:latin typeface="Cambria Math" panose="02040503050406030204" pitchFamily="18" charset="0"/>
                            </a:rPr>
                            <m:t>×</m:t>
                          </m:r>
                          <m:r>
                            <a:rPr lang="en-US" sz="1400" b="0" i="1" smtClean="0">
                              <a:latin typeface="Cambria Math" panose="02040503050406030204" pitchFamily="18" charset="0"/>
                            </a:rPr>
                            <m:t> 3 </m:t>
                          </m:r>
                          <m:r>
                            <a:rPr lang="en-US" sz="1400" i="1">
                              <a:latin typeface="Cambria Math" panose="02040503050406030204" pitchFamily="18" charset="0"/>
                            </a:rPr>
                            <m:t>×</m:t>
                          </m:r>
                          <m:func>
                            <m:funcPr>
                              <m:ctrlPr>
                                <a:rPr lang="en-US" sz="1400" i="1">
                                  <a:latin typeface="Cambria Math" panose="02040503050406030204" pitchFamily="18" charset="0"/>
                                </a:rPr>
                              </m:ctrlPr>
                            </m:funcPr>
                            <m:fName>
                              <m:sSub>
                                <m:sSubPr>
                                  <m:ctrlPr>
                                    <a:rPr lang="en-US" sz="1400" i="1">
                                      <a:latin typeface="Cambria Math" panose="02040503050406030204" pitchFamily="18" charset="0"/>
                                    </a:rPr>
                                  </m:ctrlPr>
                                </m:sSubPr>
                                <m:e>
                                  <m:r>
                                    <a:rPr lang="en-US" sz="1400" b="0" i="0" smtClean="0">
                                      <a:latin typeface="Cambria Math" panose="02040503050406030204" pitchFamily="18" charset="0"/>
                                    </a:rPr>
                                    <m:t> </m:t>
                                  </m:r>
                                  <m:r>
                                    <m:rPr>
                                      <m:sty m:val="p"/>
                                    </m:rPr>
                                    <a:rPr lang="en-US" sz="1400">
                                      <a:latin typeface="Cambria Math" panose="02040503050406030204" pitchFamily="18" charset="0"/>
                                    </a:rPr>
                                    <m:t>log</m:t>
                                  </m:r>
                                </m:e>
                                <m:sub>
                                  <m:r>
                                    <a:rPr lang="en-US" sz="1400" i="1">
                                      <a:latin typeface="Cambria Math" panose="02040503050406030204" pitchFamily="18" charset="0"/>
                                    </a:rPr>
                                    <m:t>10</m:t>
                                  </m:r>
                                </m:sub>
                              </m:sSub>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1" smtClean="0">
                                          <a:latin typeface="Cambria Math" panose="02040503050406030204" pitchFamily="18" charset="0"/>
                                        </a:rPr>
                                        <m:t>8</m:t>
                                      </m:r>
                                    </m:num>
                                    <m:den>
                                      <m:r>
                                        <a:rPr lang="en-US" sz="1400" b="0" i="1" smtClean="0">
                                          <a:latin typeface="Cambria Math" panose="02040503050406030204" pitchFamily="18" charset="0"/>
                                        </a:rPr>
                                        <m:t>49.08</m:t>
                                      </m:r>
                                    </m:den>
                                  </m:f>
                                </m:e>
                              </m:d>
                            </m:e>
                          </m:func>
                        </m:e>
                      </m:func>
                    </m:oMath>
                  </m:oMathPara>
                </a14:m>
                <a:endParaRPr lang="en-IN" sz="1400" dirty="0">
                  <a:solidFill>
                    <a:schemeClr val="tx1"/>
                  </a:solidFill>
                  <a:latin typeface="+mj-lt"/>
                </a:endParaRPr>
              </a:p>
              <a:p>
                <a:pPr marL="0" indent="0" algn="just">
                  <a:lnSpc>
                    <a:spcPct val="150000"/>
                  </a:lnSpc>
                  <a:buNone/>
                </a:pPr>
                <a14:m>
                  <m:oMathPara xmlns:m="http://schemas.openxmlformats.org/officeDocument/2006/math">
                    <m:oMathParaPr>
                      <m:jc m:val="center"/>
                    </m:oMathParaPr>
                    <m:oMath xmlns:m="http://schemas.openxmlformats.org/officeDocument/2006/math">
                      <m:sSub>
                        <m:sSubPr>
                          <m:ctrlPr>
                            <a:rPr lang="en-IN" sz="1400" i="1">
                              <a:latin typeface="Cambria Math" panose="02040503050406030204" pitchFamily="18" charset="0"/>
                            </a:rPr>
                          </m:ctrlPr>
                        </m:sSubPr>
                        <m:e>
                          <m:r>
                            <a:rPr lang="en-IN" sz="1400" i="1">
                              <a:latin typeface="Cambria Math" panose="02040503050406030204" pitchFamily="18" charset="0"/>
                            </a:rPr>
                            <m:t>𝑃</m:t>
                          </m:r>
                        </m:e>
                        <m:sub>
                          <m:r>
                            <a:rPr lang="en-IN" sz="1400" i="1">
                              <a:latin typeface="Cambria Math" panose="02040503050406030204" pitchFamily="18" charset="0"/>
                            </a:rPr>
                            <m:t>𝑟</m:t>
                          </m:r>
                        </m:sub>
                      </m:sSub>
                      <m:d>
                        <m:dPr>
                          <m:ctrlPr>
                            <a:rPr lang="en-US" sz="1400" i="1">
                              <a:latin typeface="Cambria Math" panose="02040503050406030204" pitchFamily="18" charset="0"/>
                            </a:rPr>
                          </m:ctrlPr>
                        </m:dPr>
                        <m:e>
                          <m:r>
                            <a:rPr lang="en-US" sz="1400" i="1">
                              <a:latin typeface="Cambria Math" panose="02040503050406030204" pitchFamily="18" charset="0"/>
                            </a:rPr>
                            <m:t>𝑑𝐵𝑚</m:t>
                          </m:r>
                        </m:e>
                      </m:d>
                      <m:r>
                        <a:rPr lang="en-US" sz="1400" b="0" i="1" smtClean="0">
                          <a:solidFill>
                            <a:schemeClr val="tx1"/>
                          </a:solidFill>
                          <a:latin typeface="Cambria Math" panose="02040503050406030204" pitchFamily="18" charset="0"/>
                        </a:rPr>
                        <m:t>=−80.74</m:t>
                      </m:r>
                    </m:oMath>
                  </m:oMathPara>
                </a14:m>
                <a:endParaRPr lang="en-IN" sz="1400" dirty="0">
                  <a:solidFill>
                    <a:schemeClr val="tx1"/>
                  </a:solidFill>
                  <a:latin typeface="+mj-lt"/>
                </a:endParaRPr>
              </a:p>
              <a:p>
                <a:pPr marL="457200" lvl="1" indent="0" algn="just">
                  <a:lnSpc>
                    <a:spcPct val="150000"/>
                  </a:lnSpc>
                  <a:buNone/>
                </a:pPr>
                <a:r>
                  <a:rPr lang="en-US" sz="1400" dirty="0"/>
                  <a:t>w</a:t>
                </a:r>
                <a:r>
                  <a:rPr lang="en-US" sz="1400" b="0" dirty="0">
                    <a:solidFill>
                      <a:schemeClr val="tx1"/>
                    </a:solidFill>
                  </a:rPr>
                  <a:t>here, </a:t>
                </a:r>
                <a14:m>
                  <m:oMath xmlns:m="http://schemas.openxmlformats.org/officeDocument/2006/math">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𝑃</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𝑚𝑊</m:t>
                    </m:r>
                    <m:r>
                      <a:rPr lang="en-US" sz="1400" b="0" i="0" smtClean="0">
                        <a:solidFill>
                          <a:schemeClr val="tx1"/>
                        </a:solidFill>
                        <a:latin typeface="Cambria Math" panose="02040503050406030204" pitchFamily="18" charset="0"/>
                      </a:rPr>
                      <m:t> ,</m:t>
                    </m:r>
                  </m:oMath>
                </a14:m>
                <a:r>
                  <a:rPr lang="en-US" sz="1400" dirty="0">
                    <a:latin typeface="Cambria Math" panose="02040503050406030204" pitchFamily="18" charset="0"/>
                  </a:rPr>
                  <a:t> </a:t>
                </a:r>
                <a14:m>
                  <m:oMath xmlns:m="http://schemas.openxmlformats.org/officeDocument/2006/math">
                    <m:r>
                      <a:rPr lang="en-US" sz="1400" i="1" dirty="0" smtClean="0">
                        <a:latin typeface="Cambria Math" panose="02040503050406030204" pitchFamily="18" charset="0"/>
                      </a:rPr>
                      <m:t>𝑑</m:t>
                    </m:r>
                    <m:r>
                      <a:rPr lang="en-US" sz="1400" b="0" i="1" dirty="0" smtClean="0">
                        <a:latin typeface="Cambria Math" panose="02040503050406030204" pitchFamily="18" charset="0"/>
                      </a:rPr>
                      <m:t> </m:t>
                    </m:r>
                  </m:oMath>
                </a14:m>
                <a:r>
                  <a:rPr lang="en-US" sz="1400" dirty="0"/>
                  <a:t>is the distance between s2 and root node, and is equal to </a:t>
                </a:r>
                <a14:m>
                  <m:oMath xmlns:m="http://schemas.openxmlformats.org/officeDocument/2006/math">
                    <m:r>
                      <a:rPr lang="en-US" sz="1400" b="0" i="1" smtClean="0">
                        <a:latin typeface="Cambria Math" panose="02040503050406030204" pitchFamily="18" charset="0"/>
                      </a:rPr>
                      <m:t>37.32</m:t>
                    </m:r>
                    <m:r>
                      <a:rPr lang="en-US" sz="1400" b="0" i="1" smtClean="0">
                        <a:latin typeface="Cambria Math" panose="02040503050406030204" pitchFamily="18" charset="0"/>
                      </a:rPr>
                      <m:t>𝑚</m:t>
                    </m:r>
                  </m:oMath>
                </a14:m>
                <a:r>
                  <a:rPr lang="en-US" sz="1400" dirty="0">
                    <a:latin typeface="Cambria Math" panose="02040503050406030204" pitchFamily="18" charset="0"/>
                  </a:rPr>
                  <a:t>,</a:t>
                </a:r>
                <a14:m>
                  <m:oMath xmlns:m="http://schemas.openxmlformats.org/officeDocument/2006/math">
                    <m:r>
                      <a:rPr lang="en-US" sz="1400" b="0" i="0"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𝑑</m:t>
                        </m:r>
                      </m:e>
                      <m:sub>
                        <m:r>
                          <a:rPr lang="en-US" sz="1400" b="0" i="1"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=8,</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=0,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𝑟</m:t>
                        </m:r>
                      </m:sub>
                    </m:sSub>
                    <m:r>
                      <a:rPr lang="en-US" sz="1400" b="0" i="1" smtClean="0">
                        <a:solidFill>
                          <a:schemeClr val="tx1"/>
                        </a:solidFill>
                        <a:latin typeface="Cambria Math" panose="02040503050406030204" pitchFamily="18" charset="0"/>
                      </a:rPr>
                      <m:t>=0,   </m:t>
                    </m:r>
                    <m:r>
                      <a:rPr lang="en-US" sz="1400" b="0" i="1" smtClean="0">
                        <a:solidFill>
                          <a:schemeClr val="tx1"/>
                        </a:solidFill>
                        <a:latin typeface="Cambria Math" panose="02040503050406030204" pitchFamily="18" charset="0"/>
                      </a:rPr>
                      <m:t>𝜂</m:t>
                    </m:r>
                    <m:r>
                      <a:rPr lang="en-US" sz="1400" b="0" i="1" smtClean="0">
                        <a:solidFill>
                          <a:schemeClr val="tx1"/>
                        </a:solidFill>
                        <a:latin typeface="Cambria Math" panose="02040503050406030204" pitchFamily="18" charset="0"/>
                      </a:rPr>
                      <m:t>=3</m:t>
                    </m:r>
                  </m:oMath>
                </a14:m>
                <a:r>
                  <a:rPr lang="en-US" sz="1400" b="0" i="1"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𝜆</m:t>
                    </m:r>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m:t>
                        </m:r>
                      </m:num>
                      <m:den>
                        <m:r>
                          <a:rPr lang="en-US" sz="1400" b="0" i="1" smtClean="0">
                            <a:solidFill>
                              <a:schemeClr val="tx1"/>
                            </a:solidFill>
                            <a:latin typeface="Cambria Math" panose="02040503050406030204" pitchFamily="18" charset="0"/>
                          </a:rPr>
                          <m:t>𝑓</m:t>
                        </m:r>
                      </m:den>
                    </m:f>
                    <m:r>
                      <a:rPr lang="en-US" sz="1400" b="0" i="1" smtClean="0">
                        <a:solidFill>
                          <a:schemeClr val="tx1"/>
                        </a:solidFill>
                        <a:latin typeface="Cambria Math" panose="02040503050406030204" pitchFamily="18" charset="0"/>
                      </a:rPr>
                      <m:t>=0.125</m:t>
                    </m:r>
                    <m:r>
                      <a:rPr lang="en-US" sz="1400" b="0" i="1" smtClean="0">
                        <a:solidFill>
                          <a:schemeClr val="tx1"/>
                        </a:solidFill>
                        <a:latin typeface="Cambria Math" panose="02040503050406030204" pitchFamily="18" charset="0"/>
                      </a:rPr>
                      <m:t>𝑚</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𝑓</m:t>
                    </m:r>
                    <m:r>
                      <a:rPr lang="en-US" sz="1400" b="0" i="1" smtClean="0">
                        <a:solidFill>
                          <a:schemeClr val="tx1"/>
                        </a:solidFill>
                        <a:latin typeface="Cambria Math" panose="02040503050406030204" pitchFamily="18" charset="0"/>
                      </a:rPr>
                      <m:t>=2400</m:t>
                    </m:r>
                    <m:r>
                      <a:rPr lang="en-US" sz="1400" b="0" i="1" smtClean="0">
                        <a:solidFill>
                          <a:schemeClr val="tx1"/>
                        </a:solidFill>
                        <a:latin typeface="Cambria Math" panose="02040503050406030204" pitchFamily="18" charset="0"/>
                      </a:rPr>
                      <m:t>𝑀𝐻𝑧</m:t>
                    </m:r>
                    <m:r>
                      <a:rPr lang="en-US" sz="1400" b="0" i="1" smtClean="0">
                        <a:solidFill>
                          <a:schemeClr val="tx1"/>
                        </a:solidFill>
                        <a:latin typeface="Cambria Math" panose="02040503050406030204" pitchFamily="18" charset="0"/>
                      </a:rPr>
                      <m:t> </m:t>
                    </m:r>
                  </m:oMath>
                </a14:m>
                <a:endParaRPr lang="en-US" sz="1400" b="0" i="1" dirty="0">
                  <a:solidFill>
                    <a:schemeClr val="tx1"/>
                  </a:solidFill>
                  <a:latin typeface="Cambria Math" panose="02040503050406030204" pitchFamily="18" charset="0"/>
                </a:endParaRPr>
              </a:p>
              <a:p>
                <a:pPr algn="just">
                  <a:lnSpc>
                    <a:spcPct val="150000"/>
                  </a:lnSpc>
                </a:pPr>
                <a:r>
                  <a:rPr lang="en-US" sz="1400" dirty="0"/>
                  <a:t>One way link quality </a:t>
                </a:r>
                <a14:m>
                  <m:oMath xmlns:m="http://schemas.openxmlformats.org/officeDocument/2006/math">
                    <m:r>
                      <a:rPr lang="en-US" sz="1400" b="0" i="1" smtClean="0">
                        <a:latin typeface="Cambria Math" panose="02040503050406030204" pitchFamily="18" charset="0"/>
                      </a:rPr>
                      <m:t>𝐿𝑞</m:t>
                    </m:r>
                    <m:r>
                      <a:rPr lang="en-US" sz="1400" i="1">
                        <a:latin typeface="Cambria Math" panose="02040503050406030204" pitchFamily="18" charset="0"/>
                      </a:rPr>
                      <m:t>= </m:t>
                    </m:r>
                    <m:d>
                      <m:dPr>
                        <m:ctrlPr>
                          <a:rPr lang="en-US" sz="1400" b="0" i="1" kern="100" smtClean="0">
                            <a:effectLst/>
                            <a:latin typeface="Cambria Math" panose="02040503050406030204" pitchFamily="18" charset="0"/>
                            <a:ea typeface="Aptos" panose="020B0004020202020204" pitchFamily="34" charset="0"/>
                          </a:rPr>
                        </m:ctrlPr>
                      </m:dPr>
                      <m:e>
                        <m:r>
                          <a:rPr lang="en-IN" sz="1400" i="1" kern="100">
                            <a:effectLst/>
                            <a:latin typeface="Cambria Math" panose="02040503050406030204" pitchFamily="18" charset="0"/>
                            <a:ea typeface="Aptos" panose="020B0004020202020204" pitchFamily="34" charset="0"/>
                          </a:rPr>
                          <m:t>1−</m:t>
                        </m:r>
                        <m:f>
                          <m:fPr>
                            <m:ctrlPr>
                              <a:rPr lang="en-IN" sz="1400" i="1" kern="100">
                                <a:effectLst/>
                                <a:latin typeface="Cambria Math" panose="02040503050406030204" pitchFamily="18" charset="0"/>
                                <a:ea typeface="Aptos" panose="020B0004020202020204" pitchFamily="34"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𝑡</m:t>
                                </m:r>
                              </m:sub>
                            </m:sSub>
                          </m:num>
                          <m:den>
                            <m:sSub>
                              <m:sSubPr>
                                <m:ctrlPr>
                                  <a:rPr lang="en-IN" sz="1400" i="1" kern="100">
                                    <a:effectLst/>
                                    <a:latin typeface="Cambria Math" panose="02040503050406030204" pitchFamily="18" charset="0"/>
                                    <a:ea typeface="Aptos" panose="020B0004020202020204" pitchFamily="34" charset="0"/>
                                  </a:rPr>
                                </m:ctrlPr>
                              </m:sSubPr>
                              <m:e>
                                <m:r>
                                  <a:rPr lang="en-US" sz="1400" b="0" i="1" kern="100" smtClean="0">
                                    <a:effectLst/>
                                    <a:latin typeface="Cambria Math" panose="02040503050406030204" pitchFamily="18" charset="0"/>
                                    <a:ea typeface="Aptos" panose="020B0004020202020204" pitchFamily="34" charset="0"/>
                                  </a:rPr>
                                  <m:t>𝑟</m:t>
                                </m:r>
                              </m:e>
                              <m:sub>
                                <m:r>
                                  <a:rPr lang="en-IN" sz="1400" i="1" kern="100">
                                    <a:effectLst/>
                                    <a:latin typeface="Cambria Math" panose="02040503050406030204" pitchFamily="18" charset="0"/>
                                    <a:ea typeface="Aptos" panose="020B0004020202020204" pitchFamily="34" charset="0"/>
                                  </a:rPr>
                                  <m:t>𝑠</m:t>
                                </m:r>
                              </m:sub>
                            </m:sSub>
                          </m:den>
                        </m:f>
                      </m:e>
                    </m:d>
                    <m:r>
                      <a:rPr lang="en-US" sz="1400" b="0" i="1" kern="100" smtClean="0">
                        <a:effectLst/>
                        <a:latin typeface="Cambria Math" panose="02040503050406030204" pitchFamily="18" charset="0"/>
                        <a:ea typeface="Aptos" panose="020B0004020202020204" pitchFamily="34" charset="0"/>
                      </a:rPr>
                      <m:t>=1</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−80.74</m:t>
                            </m:r>
                          </m:num>
                          <m:den>
                            <m:r>
                              <a:rPr lang="en-US" sz="1400" b="0" i="1" smtClean="0">
                                <a:latin typeface="Cambria Math" panose="02040503050406030204" pitchFamily="18" charset="0"/>
                              </a:rPr>
                              <m:t>−85</m:t>
                            </m:r>
                          </m:den>
                        </m:f>
                      </m:e>
                    </m:d>
                    <m:r>
                      <a:rPr lang="en-US" sz="1400" i="1">
                        <a:latin typeface="Cambria Math" panose="02040503050406030204" pitchFamily="18" charset="0"/>
                      </a:rPr>
                      <m:t>=1−</m:t>
                    </m:r>
                    <m:r>
                      <a:rPr lang="en-US" sz="1400" b="0" i="1" smtClean="0">
                        <a:latin typeface="Cambria Math" panose="02040503050406030204" pitchFamily="18" charset="0"/>
                      </a:rPr>
                      <m:t>0.</m:t>
                    </m:r>
                    <m:r>
                      <a:rPr lang="en-US" sz="1400" b="0" i="0" smtClean="0">
                        <a:latin typeface="Cambria Math" panose="02040503050406030204" pitchFamily="18" charset="0"/>
                      </a:rPr>
                      <m:t> 949=0.051</m:t>
                    </m:r>
                  </m:oMath>
                </a14:m>
                <a:endParaRPr lang="en-US" sz="1400" dirty="0"/>
              </a:p>
              <a:p>
                <a:pPr marL="0" indent="0" algn="just">
                  <a:buNone/>
                </a:pPr>
                <a:endParaRPr lang="en-US" sz="1100" b="0" i="1" dirty="0">
                  <a:solidFill>
                    <a:schemeClr val="tx1"/>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F5113B3-D926-6000-EBE7-51D896924501}"/>
                  </a:ext>
                </a:extLst>
              </p:cNvPr>
              <p:cNvSpPr>
                <a:spLocks noGrp="1" noRot="1" noChangeAspect="1" noMove="1" noResize="1" noEditPoints="1" noAdjustHandles="1" noChangeArrowheads="1" noChangeShapeType="1" noTextEdit="1"/>
              </p:cNvSpPr>
              <p:nvPr>
                <p:ph idx="1"/>
              </p:nvPr>
            </p:nvSpPr>
            <p:spPr>
              <a:xfrm>
                <a:off x="838201" y="1472184"/>
                <a:ext cx="6522573" cy="5249291"/>
              </a:xfrm>
              <a:blipFill>
                <a:blip r:embed="rId3"/>
                <a:stretch>
                  <a:fillRect l="-187" r="-281"/>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D99BC78A-A547-45B9-113C-0D6A5F4D2D5D}"/>
              </a:ext>
            </a:extLst>
          </p:cNvPr>
          <p:cNvSpPr>
            <a:spLocks noGrp="1"/>
          </p:cNvSpPr>
          <p:nvPr>
            <p:ph type="sldNum" sz="quarter" idx="12"/>
          </p:nvPr>
        </p:nvSpPr>
        <p:spPr/>
        <p:txBody>
          <a:bodyPr/>
          <a:lstStyle/>
          <a:p>
            <a:fld id="{65FE2C7E-3E82-4745-9605-A8786DF6F766}" type="slidenum">
              <a:rPr lang="en-IN" smtClean="0"/>
              <a:t>5</a:t>
            </a:fld>
            <a:endParaRPr lang="en-IN" dirty="0"/>
          </a:p>
        </p:txBody>
      </p:sp>
      <p:sp>
        <p:nvSpPr>
          <p:cNvPr id="8" name="TextBox 7">
            <a:extLst>
              <a:ext uri="{FF2B5EF4-FFF2-40B4-BE49-F238E27FC236}">
                <a16:creationId xmlns:a16="http://schemas.microsoft.com/office/drawing/2014/main" id="{83B4C2D1-4F68-E3B3-47E9-B2EAE8C1DF27}"/>
              </a:ext>
            </a:extLst>
          </p:cNvPr>
          <p:cNvSpPr txBox="1"/>
          <p:nvPr/>
        </p:nvSpPr>
        <p:spPr>
          <a:xfrm>
            <a:off x="7677150" y="4254760"/>
            <a:ext cx="4514850" cy="600164"/>
          </a:xfrm>
          <a:prstGeom prst="rect">
            <a:avLst/>
          </a:prstGeom>
          <a:noFill/>
        </p:spPr>
        <p:txBody>
          <a:bodyPr wrap="square">
            <a:spAutoFit/>
          </a:bodyPr>
          <a:lstStyle/>
          <a:p>
            <a:pPr marL="0" indent="0" algn="ctr">
              <a:buNone/>
            </a:pPr>
            <a:r>
              <a:rPr lang="en-IN" sz="1100" dirty="0">
                <a:solidFill>
                  <a:srgbClr val="0D0D0D"/>
                </a:solidFill>
                <a:effectLst/>
                <a:latin typeface="Arial" panose="020B0604020202020204" pitchFamily="34" charset="0"/>
                <a:ea typeface="Aptos" panose="020B0004020202020204" pitchFamily="34" charset="0"/>
              </a:rPr>
              <a:t>The network topology in IoT using RPL Protocol, </a:t>
            </a:r>
          </a:p>
          <a:p>
            <a:pPr marL="0" indent="0" algn="ctr">
              <a:buNone/>
            </a:pPr>
            <a:r>
              <a:rPr lang="en-IN" sz="1100" dirty="0">
                <a:solidFill>
                  <a:srgbClr val="0D0D0D"/>
                </a:solidFill>
                <a:effectLst/>
                <a:latin typeface="Arial" panose="020B0604020202020204" pitchFamily="34" charset="0"/>
                <a:ea typeface="Aptos" panose="020B0004020202020204" pitchFamily="34" charset="0"/>
              </a:rPr>
              <a:t>Pathloss Model: Log Distance, Pathloss Exponent = </a:t>
            </a:r>
            <a:r>
              <a:rPr lang="en-IN" sz="1100" dirty="0">
                <a:solidFill>
                  <a:srgbClr val="0D0D0D"/>
                </a:solidFill>
                <a:latin typeface="Arial" panose="020B0604020202020204" pitchFamily="34" charset="0"/>
                <a:ea typeface="Aptos" panose="020B0004020202020204" pitchFamily="34" charset="0"/>
              </a:rPr>
              <a:t>3</a:t>
            </a:r>
            <a:endParaRPr lang="en-IN" sz="1100" dirty="0">
              <a:solidFill>
                <a:srgbClr val="0D0D0D"/>
              </a:solidFill>
              <a:effectLst/>
              <a:latin typeface="Arial" panose="020B0604020202020204" pitchFamily="34" charset="0"/>
              <a:ea typeface="Aptos" panose="020B0004020202020204" pitchFamily="34" charset="0"/>
            </a:endParaRPr>
          </a:p>
          <a:p>
            <a:pPr marL="0" indent="0" algn="ctr">
              <a:buNone/>
            </a:pPr>
            <a:r>
              <a:rPr lang="en-IN" sz="1100" dirty="0">
                <a:solidFill>
                  <a:srgbClr val="0D0D0D"/>
                </a:solidFill>
                <a:latin typeface="Arial" panose="020B0604020202020204" pitchFamily="34" charset="0"/>
                <a:ea typeface="Aptos" panose="020B0004020202020204" pitchFamily="34" charset="0"/>
              </a:rPr>
              <a:t>Transmit power = 1mW, Receiver Sensitivity = -85 dBm </a:t>
            </a:r>
            <a:endParaRPr lang="en-IN" sz="1400" dirty="0">
              <a:solidFill>
                <a:srgbClr val="0D0D0D"/>
              </a:solidFill>
              <a:latin typeface="Arial" panose="020B0604020202020204" pitchFamily="34" charset="0"/>
              <a:ea typeface="Aptos" panose="020B0004020202020204" pitchFamily="34" charset="0"/>
            </a:endParaRPr>
          </a:p>
        </p:txBody>
      </p:sp>
      <p:sp>
        <p:nvSpPr>
          <p:cNvPr id="5" name="Rectangle: Rounded Corners 4">
            <a:extLst>
              <a:ext uri="{FF2B5EF4-FFF2-40B4-BE49-F238E27FC236}">
                <a16:creationId xmlns:a16="http://schemas.microsoft.com/office/drawing/2014/main" id="{A9870B82-0FBE-22C2-9937-3BA174EBF0FC}"/>
              </a:ext>
            </a:extLst>
          </p:cNvPr>
          <p:cNvSpPr/>
          <p:nvPr/>
        </p:nvSpPr>
        <p:spPr>
          <a:xfrm>
            <a:off x="7850187" y="4480141"/>
            <a:ext cx="4025437" cy="66486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2A5094E-066D-0B7E-5CAD-FB7E46BC5CF1}"/>
              </a:ext>
            </a:extLst>
          </p:cNvPr>
          <p:cNvPicPr>
            <a:picLocks noChangeAspect="1"/>
          </p:cNvPicPr>
          <p:nvPr/>
        </p:nvPicPr>
        <p:blipFill rotWithShape="1">
          <a:blip r:embed="rId4">
            <a:extLst>
              <a:ext uri="{28A0092B-C50C-407E-A947-70E740481C1C}">
                <a14:useLocalDpi xmlns:a14="http://schemas.microsoft.com/office/drawing/2010/main" val="0"/>
              </a:ext>
            </a:extLst>
          </a:blip>
          <a:srcRect t="5744" b="5744"/>
          <a:stretch/>
        </p:blipFill>
        <p:spPr>
          <a:xfrm>
            <a:off x="7284574" y="2105026"/>
            <a:ext cx="4831226" cy="2114986"/>
          </a:xfrm>
          <a:prstGeom prst="rect">
            <a:avLst/>
          </a:prstGeom>
        </p:spPr>
      </p:pic>
    </p:spTree>
    <p:extLst>
      <p:ext uri="{BB962C8B-B14F-4D97-AF65-F5344CB8AC3E}">
        <p14:creationId xmlns:p14="http://schemas.microsoft.com/office/powerpoint/2010/main" val="143267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ED98-AA20-36E3-3EF4-DB52998652A0}"/>
              </a:ext>
            </a:extLst>
          </p:cNvPr>
          <p:cNvSpPr>
            <a:spLocks noGrp="1"/>
          </p:cNvSpPr>
          <p:nvPr>
            <p:ph type="title"/>
          </p:nvPr>
        </p:nvSpPr>
        <p:spPr/>
        <p:txBody>
          <a:bodyPr/>
          <a:lstStyle/>
          <a:p>
            <a:r>
              <a:rPr lang="en-US" dirty="0"/>
              <a:t>Rank calculations in NetSim</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CB67B6-7752-8DC2-943A-4B14F717F062}"/>
                  </a:ext>
                </a:extLst>
              </p:cNvPr>
              <p:cNvSpPr>
                <a:spLocks noGrp="1"/>
              </p:cNvSpPr>
              <p:nvPr>
                <p:ph idx="1"/>
              </p:nvPr>
            </p:nvSpPr>
            <p:spPr>
              <a:xfrm>
                <a:off x="838199" y="1472184"/>
                <a:ext cx="10818091" cy="5249291"/>
              </a:xfrm>
            </p:spPr>
            <p:txBody>
              <a:bodyPr>
                <a:noAutofit/>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rPr>
                        <m:t>𝐿𝑞</m:t>
                      </m:r>
                      <m:r>
                        <a:rPr lang="en-US" sz="1400" i="1">
                          <a:latin typeface="Cambria Math" panose="02040503050406030204" pitchFamily="18" charset="0"/>
                          <a:ea typeface="Cambria Math" panose="02040503050406030204" pitchFamily="18" charset="0"/>
                        </a:rPr>
                        <m:t>=</m:t>
                      </m:r>
                      <m:f>
                        <m:fPr>
                          <m:ctrlPr>
                            <a:rPr lang="en-IN" sz="1400" i="1" kern="100" dirty="0">
                              <a:latin typeface="Cambria Math" panose="02040503050406030204" pitchFamily="18" charset="0"/>
                              <a:ea typeface="Cambria Math" panose="02040503050406030204" pitchFamily="18" charset="0"/>
                            </a:rPr>
                          </m:ctrlPr>
                        </m:fPr>
                        <m:num>
                          <m:r>
                            <a:rPr lang="en-US" sz="1400" i="1" kern="100" dirty="0">
                              <a:latin typeface="Cambria Math" panose="02040503050406030204" pitchFamily="18" charset="0"/>
                              <a:ea typeface="Cambria Math" panose="02040503050406030204" pitchFamily="18" charset="0"/>
                            </a:rPr>
                            <m:t>𝑇𝐿𝑞</m:t>
                          </m:r>
                          <m:r>
                            <a:rPr lang="en-US" sz="1400" i="1" kern="100" dirty="0">
                              <a:latin typeface="Cambria Math" panose="02040503050406030204" pitchFamily="18" charset="0"/>
                              <a:ea typeface="Cambria Math" panose="02040503050406030204" pitchFamily="18" charset="0"/>
                            </a:rPr>
                            <m:t>+</m:t>
                          </m:r>
                          <m:r>
                            <a:rPr lang="en-US" sz="1400" i="1" kern="100" dirty="0">
                              <a:latin typeface="Cambria Math" panose="02040503050406030204" pitchFamily="18" charset="0"/>
                              <a:ea typeface="Cambria Math" panose="02040503050406030204" pitchFamily="18" charset="0"/>
                            </a:rPr>
                            <m:t>𝑅𝐿𝑞</m:t>
                          </m:r>
                        </m:num>
                        <m:den>
                          <m:r>
                            <a:rPr lang="en-IN" sz="1400" i="1" kern="100" dirty="0">
                              <a:latin typeface="Cambria Math" panose="02040503050406030204" pitchFamily="18" charset="0"/>
                              <a:ea typeface="Cambria Math" panose="02040503050406030204" pitchFamily="18" charset="0"/>
                            </a:rPr>
                            <m:t>2</m:t>
                          </m:r>
                        </m:den>
                      </m:f>
                      <m:r>
                        <a:rPr lang="en-US" sz="1400" b="0" i="0" smtClean="0">
                          <a:latin typeface="Cambria Math" panose="02040503050406030204" pitchFamily="18" charset="0"/>
                          <a:ea typeface="Cambria Math" panose="02040503050406030204" pitchFamily="18" charset="0"/>
                        </a:rPr>
                        <m:t>=</m:t>
                      </m:r>
                      <m:f>
                        <m:fPr>
                          <m:ctrlPr>
                            <a:rPr lang="en-IN" sz="1400" i="1" kern="100" dirty="0">
                              <a:latin typeface="Cambria Math" panose="02040503050406030204" pitchFamily="18" charset="0"/>
                              <a:ea typeface="Cambria Math" panose="02040503050406030204" pitchFamily="18" charset="0"/>
                            </a:rPr>
                          </m:ctrlPr>
                        </m:fPr>
                        <m:num>
                          <m:r>
                            <a:rPr lang="en-US" sz="1400" b="0" i="1" kern="100" dirty="0" smtClean="0">
                              <a:latin typeface="Cambria Math" panose="02040503050406030204" pitchFamily="18" charset="0"/>
                              <a:ea typeface="Cambria Math" panose="02040503050406030204" pitchFamily="18" charset="0"/>
                            </a:rPr>
                            <m:t>0.051+0.051</m:t>
                          </m:r>
                        </m:num>
                        <m:den>
                          <m:r>
                            <a:rPr lang="en-IN" sz="1400" i="1" kern="100" dirty="0">
                              <a:latin typeface="Cambria Math" panose="02040503050406030204" pitchFamily="18" charset="0"/>
                              <a:ea typeface="Cambria Math" panose="02040503050406030204" pitchFamily="18" charset="0"/>
                            </a:rPr>
                            <m:t>2</m:t>
                          </m:r>
                        </m:den>
                      </m:f>
                      <m:r>
                        <a:rPr lang="en-US" sz="1400" b="0" i="0" kern="100" dirty="0"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0.051</m:t>
                      </m:r>
                    </m:oMath>
                  </m:oMathPara>
                </a14:m>
                <a:endParaRPr lang="en-US" sz="1400"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𝐹𝑙𝑜𝑜𝑟</m:t>
                      </m:r>
                      <m:r>
                        <a:rPr lang="en-US" sz="140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𝑀𝑎𝑥𝐼𝑛𝑐𝑟𝑒𝑚𝑒𝑛𝑡</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𝑀𝑖𝑛𝐼𝑛𝑐𝑟𝑒𝑚𝑒𝑛𝑡</m:t>
                          </m:r>
                        </m:e>
                      </m:d>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𝐿𝑞</m:t>
                              </m:r>
                            </m:e>
                          </m:d>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𝑀𝑖𝑛𝐼𝑛𝑐𝑟𝑒𝑚𝑒𝑛𝑡</m:t>
                      </m:r>
                      <m:r>
                        <a:rPr lang="en-US" sz="1400" i="1">
                          <a:latin typeface="Cambria Math" panose="02040503050406030204" pitchFamily="18" charset="0"/>
                          <a:ea typeface="Cambria Math" panose="02040503050406030204" pitchFamily="18" charset="0"/>
                        </a:rPr>
                        <m:t>)</m:t>
                      </m:r>
                    </m:oMath>
                  </m:oMathPara>
                </a14:m>
                <a:endParaRPr lang="en-US" sz="1400" i="1" dirty="0">
                  <a:latin typeface="Cambria Math" panose="02040503050406030204" pitchFamily="18" charset="0"/>
                  <a:ea typeface="Cambria Math" panose="02040503050406030204" pitchFamily="18" charset="0"/>
                </a:endParaRPr>
              </a:p>
              <a:p>
                <a:pPr marL="0" indent="0">
                  <a:lnSpc>
                    <a:spcPct val="150000"/>
                  </a:lnSpc>
                  <a:buNone/>
                </a:pPr>
                <a:r>
                  <a:rPr lang="en-US" sz="1400" dirty="0">
                    <a:ea typeface="Cambria Math" panose="02040503050406030204" pitchFamily="18" charset="0"/>
                  </a:rPr>
                  <a:t>where, Lq </a:t>
                </a:r>
                <a:r>
                  <a:rPr lang="en-IN" sz="1400" dirty="0">
                    <a:ea typeface="Cambria Math" panose="02040503050406030204" pitchFamily="18" charset="0"/>
                  </a:rPr>
                  <a:t>= </a:t>
                </a:r>
                <a:r>
                  <a:rPr lang="en-US" sz="1400" dirty="0">
                    <a:ea typeface="Cambria Math" panose="02040503050406030204" pitchFamily="18" charset="0"/>
                  </a:rPr>
                  <a:t>0.051, MaxIncrement = 16, and </a:t>
                </a:r>
                <a:r>
                  <a:rPr lang="en-US" sz="1400" dirty="0" err="1">
                    <a:ea typeface="Cambria Math" panose="02040503050406030204" pitchFamily="18" charset="0"/>
                  </a:rPr>
                  <a:t>MinIncrement</a:t>
                </a:r>
                <a:r>
                  <a:rPr lang="en-US" sz="1400" dirty="0">
                    <a:ea typeface="Cambria Math" panose="02040503050406030204" pitchFamily="18" charset="0"/>
                  </a:rPr>
                  <a:t> = 1   </a:t>
                </a:r>
              </a:p>
              <a:p>
                <a:pPr marL="0" indent="0">
                  <a:lnSpc>
                    <a:spcPct val="150000"/>
                  </a:lnSpc>
                  <a:buNone/>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𝐹𝑙𝑜𝑜𝑟</m:t>
                      </m:r>
                      <m:r>
                        <a:rPr lang="en-US" sz="140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16−1</m:t>
                          </m:r>
                        </m:e>
                      </m:d>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0.051</m:t>
                              </m:r>
                            </m:e>
                          </m:d>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+1</m:t>
                      </m:r>
                      <m:r>
                        <a:rPr lang="en-IN"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IN"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15×</m:t>
                          </m:r>
                          <m:r>
                            <a:rPr lang="en-US" sz="1400" b="0" i="1" smtClean="0">
                              <a:latin typeface="Cambria Math" panose="02040503050406030204" pitchFamily="18" charset="0"/>
                              <a:ea typeface="Cambria Math" panose="02040503050406030204" pitchFamily="18" charset="0"/>
                            </a:rPr>
                            <m:t>0.900</m:t>
                          </m:r>
                        </m:e>
                      </m:d>
                      <m:r>
                        <a:rPr lang="en-US" sz="1400" i="1">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𝑓𝑙𝑜𝑜𝑟</m:t>
                      </m:r>
                      <m:r>
                        <a:rPr lang="en-US" sz="1400" b="0" i="1" smtClean="0">
                          <a:latin typeface="Cambria Math" panose="02040503050406030204" pitchFamily="18" charset="0"/>
                          <a:ea typeface="Cambria Math" panose="02040503050406030204" pitchFamily="18" charset="0"/>
                        </a:rPr>
                        <m:t>(14.50)= 14</m:t>
                      </m:r>
                    </m:oMath>
                  </m:oMathPara>
                </a14:m>
                <a:endParaRPr lang="en-US" sz="1400" dirty="0">
                  <a:latin typeface="Cambria Math" panose="02040503050406030204" pitchFamily="18" charset="0"/>
                  <a:ea typeface="Cambria Math" panose="02040503050406030204" pitchFamily="18" charset="0"/>
                </a:endParaRPr>
              </a:p>
              <a:p>
                <a:pPr marL="457200" lvl="1" indent="0" algn="just">
                  <a:lnSpc>
                    <a:spcPct val="150000"/>
                  </a:lnSpc>
                  <a:spcBef>
                    <a:spcPts val="1000"/>
                  </a:spcBef>
                  <a:buNone/>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𝑅𝑎𝑛𝑘</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𝑅𝑎𝑛𝑘</m:t>
                      </m:r>
                      <m:r>
                        <a:rPr lang="en-US" sz="1400" i="1" smtClean="0">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𝑃𝑎𝑟𝑒𝑛𝑡</m:t>
                      </m:r>
                      <m:r>
                        <a:rPr lang="en-US" sz="1400" i="1" smtClean="0">
                          <a:latin typeface="Cambria Math" panose="02040503050406030204" pitchFamily="18" charset="0"/>
                          <a:ea typeface="Cambria Math" panose="02040503050406030204" pitchFamily="18" charset="0"/>
                        </a:rPr>
                        <m:t>)</m:t>
                      </m:r>
                    </m:oMath>
                  </m:oMathPara>
                </a14:m>
                <a:endParaRPr lang="en-US" sz="1400" dirty="0">
                  <a:latin typeface="Cambria Math" panose="02040503050406030204" pitchFamily="18" charset="0"/>
                  <a:ea typeface="Cambria Math" panose="02040503050406030204" pitchFamily="18" charset="0"/>
                </a:endParaRPr>
              </a:p>
              <a:p>
                <a:pPr marL="457200" lvl="1" indent="0" algn="just">
                  <a:lnSpc>
                    <a:spcPct val="150000"/>
                  </a:lnSpc>
                  <a:spcBef>
                    <a:spcPts val="1000"/>
                  </a:spcBef>
                  <a:buNone/>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𝑅𝑎𝑛𝑘</m:t>
                      </m:r>
                      <m:r>
                        <a:rPr lang="en-US" sz="1400" i="1">
                          <a:latin typeface="Cambria Math" panose="02040503050406030204" pitchFamily="18" charset="0"/>
                          <a:ea typeface="Cambria Math" panose="02040503050406030204" pitchFamily="18" charset="0"/>
                        </a:rPr>
                        <m:t>=14+1=15</m:t>
                      </m:r>
                    </m:oMath>
                  </m:oMathPara>
                </a14:m>
                <a:endParaRPr lang="en-US" sz="1400" b="0" dirty="0">
                  <a:latin typeface="Cambria Math" panose="02040503050406030204" pitchFamily="18" charset="0"/>
                  <a:ea typeface="Cambria Math" panose="02040503050406030204" pitchFamily="18" charset="0"/>
                </a:endParaRPr>
              </a:p>
              <a:p>
                <a:pPr>
                  <a:lnSpc>
                    <a:spcPct val="150000"/>
                  </a:lnSpc>
                </a:pPr>
                <a:r>
                  <a:rPr lang="en-US" sz="1400" dirty="0">
                    <a:ea typeface="Cambria Math" panose="02040503050406030204" pitchFamily="18" charset="0"/>
                  </a:rPr>
                  <a:t>The rank of S2 is 15. We next calculate the rank for S1 </a:t>
                </a:r>
              </a:p>
              <a:p>
                <a:pPr>
                  <a:lnSpc>
                    <a:spcPct val="150000"/>
                  </a:lnSpc>
                </a:pPr>
                <a:r>
                  <a:rPr lang="en-US" sz="1400" dirty="0">
                    <a:solidFill>
                      <a:schemeClr val="tx1"/>
                    </a:solidFill>
                  </a:rPr>
                  <a:t>The received power at S1 can be calculated using the following formula</a:t>
                </a:r>
                <a14:m>
                  <m:oMath xmlns:m="http://schemas.openxmlformats.org/officeDocument/2006/math">
                    <m:r>
                      <a:rPr lang="en-US" sz="1400" b="0" i="0" smtClean="0">
                        <a:solidFill>
                          <a:schemeClr val="tx1"/>
                        </a:solidFill>
                        <a:latin typeface="Cambria Math" panose="02040503050406030204" pitchFamily="18" charset="0"/>
                      </a:rPr>
                      <m:t>,</m:t>
                    </m:r>
                  </m:oMath>
                </a14:m>
                <a:endParaRPr lang="en-US" sz="1400" b="0" i="0" dirty="0">
                  <a:solidFill>
                    <a:schemeClr val="tx1"/>
                  </a:solidFill>
                  <a:latin typeface="Cambria Math" panose="02040503050406030204" pitchFamily="18" charset="0"/>
                </a:endParaRPr>
              </a:p>
              <a:p>
                <a:pPr marL="0" indent="0" algn="just">
                  <a:lnSpc>
                    <a:spcPct val="150000"/>
                  </a:lnSpc>
                  <a:buNone/>
                </a:pPr>
                <a14:m>
                  <m:oMathPara xmlns:m="http://schemas.openxmlformats.org/officeDocument/2006/math">
                    <m:oMathParaPr>
                      <m:jc m:val="center"/>
                    </m:oMathParaPr>
                    <m:oMath xmlns:m="http://schemas.openxmlformats.org/officeDocument/2006/math">
                      <m:sSub>
                        <m:sSubPr>
                          <m:ctrlPr>
                            <a:rPr lang="en-IN" sz="1400" i="1" smtClean="0">
                              <a:latin typeface="Cambria Math" panose="02040503050406030204" pitchFamily="18" charset="0"/>
                            </a:rPr>
                          </m:ctrlPr>
                        </m:sSubPr>
                        <m:e>
                          <m:r>
                            <a:rPr lang="en-IN" sz="1400" i="1">
                              <a:latin typeface="Cambria Math" panose="02040503050406030204" pitchFamily="18" charset="0"/>
                            </a:rPr>
                            <m:t>𝑃</m:t>
                          </m:r>
                        </m:e>
                        <m:sub>
                          <m:r>
                            <a:rPr lang="en-IN" sz="1400" i="1">
                              <a:latin typeface="Cambria Math" panose="02040503050406030204" pitchFamily="18" charset="0"/>
                            </a:rPr>
                            <m:t>𝑟</m:t>
                          </m:r>
                        </m:sub>
                      </m:sSub>
                      <m:d>
                        <m:dPr>
                          <m:ctrlPr>
                            <a:rPr lang="en-US" sz="1400" i="1">
                              <a:latin typeface="Cambria Math" panose="02040503050406030204" pitchFamily="18" charset="0"/>
                            </a:rPr>
                          </m:ctrlPr>
                        </m:dPr>
                        <m:e>
                          <m:r>
                            <a:rPr lang="en-US" sz="1400" i="1">
                              <a:latin typeface="Cambria Math" panose="02040503050406030204" pitchFamily="18" charset="0"/>
                            </a:rPr>
                            <m:t>𝑑𝐵𝑚</m:t>
                          </m:r>
                        </m:e>
                      </m:d>
                      <m:r>
                        <a:rPr lang="en-US" sz="1400" i="1">
                          <a:latin typeface="Cambria Math" panose="02040503050406030204" pitchFamily="18" charset="0"/>
                        </a:rPr>
                        <m:t>=</m:t>
                      </m:r>
                      <m:r>
                        <a:rPr lang="en-US" sz="1400" b="0" i="1" smtClean="0">
                          <a:solidFill>
                            <a:schemeClr val="tx1"/>
                          </a:solidFill>
                          <a:latin typeface="Cambria Math" panose="02040503050406030204" pitchFamily="18" charset="0"/>
                        </a:rPr>
                        <m:t>1+0+0+20</m:t>
                      </m:r>
                      <m:func>
                        <m:funcPr>
                          <m:ctrlPr>
                            <a:rPr lang="en-US" sz="1400" b="0" i="1" smtClean="0">
                              <a:solidFill>
                                <a:schemeClr val="tx1"/>
                              </a:solidFill>
                              <a:latin typeface="Cambria Math" panose="02040503050406030204" pitchFamily="18" charset="0"/>
                            </a:rPr>
                          </m:ctrlPr>
                        </m:funcPr>
                        <m:fName>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log</m:t>
                              </m:r>
                            </m:e>
                            <m:sub>
                              <m:r>
                                <a:rPr lang="en-US" sz="1400" b="0" i="1" smtClean="0">
                                  <a:solidFill>
                                    <a:schemeClr val="tx1"/>
                                  </a:solidFill>
                                  <a:latin typeface="Cambria Math" panose="02040503050406030204" pitchFamily="18" charset="0"/>
                                </a:rPr>
                                <m:t>10</m:t>
                              </m:r>
                            </m:sub>
                          </m:sSub>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0.125</m:t>
                                  </m:r>
                                </m:num>
                                <m:den>
                                  <m:r>
                                    <a:rPr lang="en-US" sz="1400" i="1">
                                      <a:latin typeface="Cambria Math" panose="02040503050406030204" pitchFamily="18" charset="0"/>
                                    </a:rPr>
                                    <m:t>4×3.14×8</m:t>
                                  </m:r>
                                </m:den>
                              </m:f>
                            </m:e>
                          </m:d>
                          <m:r>
                            <a:rPr lang="en-US" sz="1400" b="0" i="1" smtClean="0">
                              <a:latin typeface="Cambria Math" panose="02040503050406030204" pitchFamily="18" charset="0"/>
                            </a:rPr>
                            <m:t>+10</m:t>
                          </m:r>
                          <m:r>
                            <a:rPr lang="en-US" sz="1400" i="1">
                              <a:latin typeface="Cambria Math" panose="02040503050406030204" pitchFamily="18" charset="0"/>
                            </a:rPr>
                            <m:t>×</m:t>
                          </m:r>
                          <m:r>
                            <a:rPr lang="en-US" sz="1400" b="0" i="1" smtClean="0">
                              <a:latin typeface="Cambria Math" panose="02040503050406030204" pitchFamily="18" charset="0"/>
                            </a:rPr>
                            <m:t>3</m:t>
                          </m:r>
                          <m:r>
                            <a:rPr lang="en-US" sz="1400" i="1">
                              <a:latin typeface="Cambria Math" panose="02040503050406030204" pitchFamily="18" charset="0"/>
                            </a:rPr>
                            <m:t>×</m:t>
                          </m:r>
                          <m:func>
                            <m:funcPr>
                              <m:ctrlPr>
                                <a:rPr lang="en-US" sz="1400" i="1">
                                  <a:latin typeface="Cambria Math" panose="02040503050406030204" pitchFamily="18" charset="0"/>
                                </a:rPr>
                              </m:ctrlPr>
                            </m:funcPr>
                            <m:fName>
                              <m:sSub>
                                <m:sSubPr>
                                  <m:ctrlPr>
                                    <a:rPr lang="en-US" sz="1400" i="1">
                                      <a:latin typeface="Cambria Math" panose="02040503050406030204" pitchFamily="18" charset="0"/>
                                    </a:rPr>
                                  </m:ctrlPr>
                                </m:sSubPr>
                                <m:e>
                                  <m:r>
                                    <m:rPr>
                                      <m:sty m:val="p"/>
                                    </m:rPr>
                                    <a:rPr lang="en-US" sz="1400">
                                      <a:latin typeface="Cambria Math" panose="02040503050406030204" pitchFamily="18" charset="0"/>
                                    </a:rPr>
                                    <m:t>log</m:t>
                                  </m:r>
                                </m:e>
                                <m:sub>
                                  <m:r>
                                    <a:rPr lang="en-US" sz="1400" i="1">
                                      <a:latin typeface="Cambria Math" panose="02040503050406030204" pitchFamily="18" charset="0"/>
                                    </a:rPr>
                                    <m:t>10</m:t>
                                  </m:r>
                                </m:sub>
                              </m:sSub>
                            </m:fName>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b="0" i="1" smtClean="0">
                                          <a:latin typeface="Cambria Math" panose="02040503050406030204" pitchFamily="18" charset="0"/>
                                        </a:rPr>
                                        <m:t>8</m:t>
                                      </m:r>
                                    </m:num>
                                    <m:den>
                                      <m:r>
                                        <a:rPr lang="en-US" sz="1400" b="0" i="1" smtClean="0">
                                          <a:latin typeface="Cambria Math" panose="02040503050406030204" pitchFamily="18" charset="0"/>
                                        </a:rPr>
                                        <m:t>27.85</m:t>
                                      </m:r>
                                    </m:den>
                                  </m:f>
                                </m:e>
                              </m:d>
                              <m:r>
                                <a:rPr lang="en-US" sz="1400" b="0" i="1" smtClean="0">
                                  <a:latin typeface="Cambria Math" panose="02040503050406030204" pitchFamily="18" charset="0"/>
                                </a:rPr>
                                <m:t>=−73.35</m:t>
                              </m:r>
                            </m:e>
                          </m:func>
                        </m:e>
                      </m:func>
                    </m:oMath>
                  </m:oMathPara>
                </a14:m>
                <a:endParaRPr lang="en-IN" sz="1400" dirty="0">
                  <a:solidFill>
                    <a:schemeClr val="tx1"/>
                  </a:solidFill>
                  <a:latin typeface="+mj-lt"/>
                </a:endParaRPr>
              </a:p>
              <a:p>
                <a:pPr marL="0" indent="0" algn="just">
                  <a:lnSpc>
                    <a:spcPct val="150000"/>
                  </a:lnSpc>
                  <a:buNone/>
                </a:pPr>
                <a:r>
                  <a:rPr lang="en-US" sz="1400" dirty="0"/>
                  <a:t>        </a:t>
                </a:r>
                <a:r>
                  <a:rPr lang="en-US" sz="1400" b="0" dirty="0">
                    <a:solidFill>
                      <a:schemeClr val="tx1"/>
                    </a:solidFill>
                  </a:rPr>
                  <a:t>where </a:t>
                </a:r>
                <a14:m>
                  <m:oMath xmlns:m="http://schemas.openxmlformats.org/officeDocument/2006/math">
                    <m:r>
                      <a:rPr lang="en-US" sz="1400" i="1" dirty="0">
                        <a:latin typeface="Cambria Math" panose="02040503050406030204" pitchFamily="18" charset="0"/>
                      </a:rPr>
                      <m:t>𝑑</m:t>
                    </m:r>
                    <m:r>
                      <a:rPr lang="en-US" sz="1400" b="0" i="1" dirty="0" smtClean="0">
                        <a:latin typeface="Cambria Math" panose="02040503050406030204" pitchFamily="18" charset="0"/>
                      </a:rPr>
                      <m:t> </m:t>
                    </m:r>
                  </m:oMath>
                </a14:m>
                <a:r>
                  <a:rPr lang="en-US" sz="1400" dirty="0"/>
                  <a:t>is the distance between s2  and root node</a:t>
                </a:r>
                <a14:m>
                  <m:oMath xmlns:m="http://schemas.openxmlformats.org/officeDocument/2006/math">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𝑑</m:t>
                        </m:r>
                      </m:e>
                      <m:sub>
                        <m:r>
                          <a:rPr lang="en-US" sz="1400" b="0" i="1"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=8,</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𝑡</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𝐺</m:t>
                        </m:r>
                      </m:e>
                      <m:sub>
                        <m:r>
                          <a:rPr lang="en-US" sz="1400" b="0" i="1" smtClean="0">
                            <a:solidFill>
                              <a:schemeClr val="tx1"/>
                            </a:solidFill>
                            <a:latin typeface="Cambria Math" panose="02040503050406030204" pitchFamily="18" charset="0"/>
                          </a:rPr>
                          <m:t>𝑟</m:t>
                        </m:r>
                      </m:sub>
                    </m:sSub>
                    <m:r>
                      <a:rPr lang="en-US" sz="1400" b="0" i="1" smtClean="0">
                        <a:solidFill>
                          <a:schemeClr val="tx1"/>
                        </a:solidFill>
                        <a:latin typeface="Cambria Math" panose="02040503050406030204" pitchFamily="18" charset="0"/>
                      </a:rPr>
                      <m:t>=0,</m:t>
                    </m:r>
                    <m:r>
                      <a:rPr lang="en-US" sz="1400" b="0" i="1" smtClean="0">
                        <a:solidFill>
                          <a:schemeClr val="tx1"/>
                        </a:solidFill>
                        <a:latin typeface="Cambria Math" panose="02040503050406030204" pitchFamily="18" charset="0"/>
                      </a:rPr>
                      <m:t>𝜂</m:t>
                    </m:r>
                    <m:r>
                      <a:rPr lang="en-US" sz="1400" b="0" i="1" smtClean="0">
                        <a:solidFill>
                          <a:schemeClr val="tx1"/>
                        </a:solidFill>
                        <a:latin typeface="Cambria Math" panose="02040503050406030204" pitchFamily="18" charset="0"/>
                      </a:rPr>
                      <m:t>=3, </m:t>
                    </m:r>
                    <m:r>
                      <a:rPr lang="en-US" sz="1400" b="0" i="1" smtClean="0">
                        <a:solidFill>
                          <a:schemeClr val="tx1"/>
                        </a:solidFill>
                        <a:latin typeface="Cambria Math" panose="02040503050406030204" pitchFamily="18" charset="0"/>
                      </a:rPr>
                      <m:t>𝜆</m:t>
                    </m:r>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m:t>
                        </m:r>
                      </m:num>
                      <m:den>
                        <m:r>
                          <a:rPr lang="en-US" sz="1400" b="0" i="1" smtClean="0">
                            <a:solidFill>
                              <a:schemeClr val="tx1"/>
                            </a:solidFill>
                            <a:latin typeface="Cambria Math" panose="02040503050406030204" pitchFamily="18" charset="0"/>
                          </a:rPr>
                          <m:t>𝑓</m:t>
                        </m:r>
                      </m:den>
                    </m:f>
                    <m:r>
                      <a:rPr lang="en-US" sz="1400" b="0" i="1" smtClean="0">
                        <a:solidFill>
                          <a:schemeClr val="tx1"/>
                        </a:solidFill>
                        <a:latin typeface="Cambria Math" panose="02040503050406030204" pitchFamily="18" charset="0"/>
                      </a:rPr>
                      <m:t>=0.125</m:t>
                    </m:r>
                    <m:r>
                      <a:rPr lang="en-US" sz="1400" b="0" i="1" smtClean="0">
                        <a:solidFill>
                          <a:schemeClr val="tx1"/>
                        </a:solidFill>
                        <a:latin typeface="Cambria Math" panose="02040503050406030204" pitchFamily="18" charset="0"/>
                      </a:rPr>
                      <m:t>𝑚</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𝑓</m:t>
                    </m:r>
                    <m:r>
                      <a:rPr lang="en-US" sz="1400" b="0" i="1" smtClean="0">
                        <a:solidFill>
                          <a:schemeClr val="tx1"/>
                        </a:solidFill>
                        <a:latin typeface="Cambria Math" panose="02040503050406030204" pitchFamily="18" charset="0"/>
                      </a:rPr>
                      <m:t>=2400</m:t>
                    </m:r>
                    <m:r>
                      <a:rPr lang="en-US" sz="1400" b="0" i="1" smtClean="0">
                        <a:solidFill>
                          <a:schemeClr val="tx1"/>
                        </a:solidFill>
                        <a:latin typeface="Cambria Math" panose="02040503050406030204" pitchFamily="18" charset="0"/>
                      </a:rPr>
                      <m:t>𝑀𝐻𝑧</m:t>
                    </m:r>
                    <m:r>
                      <a:rPr lang="en-US" sz="1400" b="0" i="1" smtClean="0">
                        <a:solidFill>
                          <a:schemeClr val="tx1"/>
                        </a:solidFill>
                        <a:latin typeface="Cambria Math" panose="02040503050406030204" pitchFamily="18" charset="0"/>
                      </a:rPr>
                      <m:t> </m:t>
                    </m:r>
                  </m:oMath>
                </a14:m>
                <a:endParaRPr lang="en-US" sz="14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𝐿𝑖𝑛𝑘</m:t>
                      </m:r>
                      <m:r>
                        <a:rPr lang="en-US" sz="1400" b="0" i="1" smtClean="0">
                          <a:latin typeface="Cambria Math" panose="02040503050406030204" pitchFamily="18" charset="0"/>
                        </a:rPr>
                        <m:t> </m:t>
                      </m:r>
                      <m:r>
                        <a:rPr lang="en-US" sz="1400" b="0" i="1" smtClean="0">
                          <a:latin typeface="Cambria Math" panose="02040503050406030204" pitchFamily="18" charset="0"/>
                        </a:rPr>
                        <m:t>𝑞𝑢𝑎𝑙𝑖𝑡𝑦</m:t>
                      </m:r>
                      <m:r>
                        <a:rPr lang="en-US" sz="1400" b="0" i="1" smtClean="0">
                          <a:latin typeface="Cambria Math" panose="02040503050406030204" pitchFamily="18" charset="0"/>
                        </a:rPr>
                        <m:t>=1−</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−73.35</m:t>
                              </m:r>
                            </m:num>
                            <m:den>
                              <m:r>
                                <a:rPr lang="en-US" sz="1400" b="0" i="1" smtClean="0">
                                  <a:latin typeface="Cambria Math" panose="02040503050406030204" pitchFamily="18" charset="0"/>
                                </a:rPr>
                                <m:t>−85</m:t>
                              </m:r>
                            </m:den>
                          </m:f>
                        </m:e>
                      </m:d>
                      <m:r>
                        <a:rPr lang="en-US" sz="1400" i="1">
                          <a:latin typeface="Cambria Math" panose="02040503050406030204" pitchFamily="18" charset="0"/>
                        </a:rPr>
                        <m:t>=1−</m:t>
                      </m:r>
                      <m:r>
                        <a:rPr lang="en-US" sz="1400" b="0" i="1" smtClean="0">
                          <a:latin typeface="Cambria Math" panose="02040503050406030204" pitchFamily="18" charset="0"/>
                        </a:rPr>
                        <m:t>0.862</m:t>
                      </m:r>
                      <m:r>
                        <a:rPr lang="en-US" sz="1400" b="0" i="0" smtClean="0">
                          <a:latin typeface="Cambria Math" panose="02040503050406030204" pitchFamily="18" charset="0"/>
                        </a:rPr>
                        <m:t>=0.137</m:t>
                      </m:r>
                    </m:oMath>
                  </m:oMathPara>
                </a14:m>
                <a:endParaRPr lang="en-US" sz="1400" dirty="0"/>
              </a:p>
              <a:p>
                <a:pPr marL="0" indent="0">
                  <a:lnSpc>
                    <a:spcPct val="150000"/>
                  </a:lnSpc>
                  <a:buNone/>
                </a:pPr>
                <a:endParaRPr lang="en-US" sz="1400" b="0" i="0" dirty="0">
                  <a:solidFill>
                    <a:schemeClr val="tx1"/>
                  </a:solidFill>
                  <a:latin typeface="Cambria Math" panose="02040503050406030204" pitchFamily="18" charset="0"/>
                </a:endParaRPr>
              </a:p>
              <a:p>
                <a:pPr marL="0" indent="0">
                  <a:lnSpc>
                    <a:spcPct val="150000"/>
                  </a:lnSpc>
                  <a:buNone/>
                </a:pPr>
                <a:endParaRPr lang="en-US" sz="1400" b="1" dirty="0">
                  <a:ea typeface="Cambria Math" panose="02040503050406030204" pitchFamily="18" charset="0"/>
                </a:endParaRPr>
              </a:p>
              <a:p>
                <a:pPr marL="0" indent="0">
                  <a:lnSpc>
                    <a:spcPct val="150000"/>
                  </a:lnSpc>
                  <a:buNone/>
                </a:pPr>
                <a:endParaRPr lang="en-US" sz="1400" b="1" dirty="0">
                  <a:ea typeface="Cambria Math" panose="02040503050406030204" pitchFamily="18" charset="0"/>
                </a:endParaRPr>
              </a:p>
              <a:p>
                <a:pPr marL="0" indent="0">
                  <a:lnSpc>
                    <a:spcPct val="150000"/>
                  </a:lnSpc>
                  <a:buNone/>
                </a:pPr>
                <a:endParaRPr lang="en-US" sz="1400" dirty="0">
                  <a:ea typeface="Cambria Math" panose="02040503050406030204" pitchFamily="18" charset="0"/>
                </a:endParaRPr>
              </a:p>
              <a:p>
                <a:pPr marL="0" indent="0">
                  <a:lnSpc>
                    <a:spcPct val="150000"/>
                  </a:lnSpc>
                  <a:buNone/>
                </a:pPr>
                <a:endParaRPr lang="en-US" sz="1400" dirty="0">
                  <a:ea typeface="Cambria Math" panose="02040503050406030204" pitchFamily="18" charset="0"/>
                </a:endParaRPr>
              </a:p>
              <a:p>
                <a:pPr marL="0" indent="0">
                  <a:lnSpc>
                    <a:spcPct val="150000"/>
                  </a:lnSpc>
                  <a:buNone/>
                </a:pPr>
                <a:endParaRPr lang="en-US" sz="1400" i="1" dirty="0">
                  <a:latin typeface="Cambria Math" panose="02040503050406030204" pitchFamily="18" charset="0"/>
                  <a:ea typeface="Cambria Math" panose="02040503050406030204" pitchFamily="18" charset="0"/>
                </a:endParaRPr>
              </a:p>
              <a:p>
                <a:pPr marL="0" indent="0">
                  <a:lnSpc>
                    <a:spcPct val="150000"/>
                  </a:lnSpc>
                  <a:buNone/>
                </a:pPr>
                <a:endParaRPr lang="en-US" sz="1400" dirty="0">
                  <a:latin typeface="Cambria Math" panose="02040503050406030204" pitchFamily="18" charset="0"/>
                  <a:ea typeface="Cambria Math" panose="02040503050406030204" pitchFamily="18" charset="0"/>
                </a:endParaRPr>
              </a:p>
              <a:p>
                <a:pPr marL="0" indent="0">
                  <a:lnSpc>
                    <a:spcPct val="150000"/>
                  </a:lnSpc>
                  <a:buNone/>
                </a:pPr>
                <a:endParaRPr lang="en-IN" sz="1400" dirty="0"/>
              </a:p>
            </p:txBody>
          </p:sp>
        </mc:Choice>
        <mc:Fallback xmlns="">
          <p:sp>
            <p:nvSpPr>
              <p:cNvPr id="3" name="Content Placeholder 2">
                <a:extLst>
                  <a:ext uri="{FF2B5EF4-FFF2-40B4-BE49-F238E27FC236}">
                    <a16:creationId xmlns:a16="http://schemas.microsoft.com/office/drawing/2014/main" id="{97CB67B6-7752-8DC2-943A-4B14F717F062}"/>
                  </a:ext>
                </a:extLst>
              </p:cNvPr>
              <p:cNvSpPr>
                <a:spLocks noGrp="1" noRot="1" noChangeAspect="1" noMove="1" noResize="1" noEditPoints="1" noAdjustHandles="1" noChangeArrowheads="1" noChangeShapeType="1" noTextEdit="1"/>
              </p:cNvSpPr>
              <p:nvPr>
                <p:ph idx="1"/>
              </p:nvPr>
            </p:nvSpPr>
            <p:spPr>
              <a:xfrm>
                <a:off x="838199" y="1472184"/>
                <a:ext cx="10818091" cy="5249291"/>
              </a:xfrm>
              <a:blipFill>
                <a:blip r:embed="rId2"/>
                <a:stretch>
                  <a:fillRect l="-113"/>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9DBCF6A-52D6-651A-59A4-8F4DE5835C07}"/>
              </a:ext>
            </a:extLst>
          </p:cNvPr>
          <p:cNvSpPr>
            <a:spLocks noGrp="1"/>
          </p:cNvSpPr>
          <p:nvPr>
            <p:ph type="sldNum" sz="quarter" idx="12"/>
          </p:nvPr>
        </p:nvSpPr>
        <p:spPr/>
        <p:txBody>
          <a:bodyPr/>
          <a:lstStyle/>
          <a:p>
            <a:fld id="{65FE2C7E-3E82-4745-9605-A8786DF6F766}" type="slidenum">
              <a:rPr lang="en-IN" smtClean="0"/>
              <a:t>6</a:t>
            </a:fld>
            <a:endParaRPr lang="en-IN"/>
          </a:p>
        </p:txBody>
      </p:sp>
    </p:spTree>
    <p:extLst>
      <p:ext uri="{BB962C8B-B14F-4D97-AF65-F5344CB8AC3E}">
        <p14:creationId xmlns:p14="http://schemas.microsoft.com/office/powerpoint/2010/main" val="3012124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3723-2DE2-DD8B-B3BA-4EE4083FE45A}"/>
              </a:ext>
            </a:extLst>
          </p:cNvPr>
          <p:cNvSpPr>
            <a:spLocks noGrp="1"/>
          </p:cNvSpPr>
          <p:nvPr>
            <p:ph type="title"/>
          </p:nvPr>
        </p:nvSpPr>
        <p:spPr/>
        <p:txBody>
          <a:bodyPr/>
          <a:lstStyle/>
          <a:p>
            <a:r>
              <a:rPr lang="en-US" dirty="0"/>
              <a:t>Rank calculations in NetSim</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66EB48-68E9-40F2-5E55-69CCBE2D517C}"/>
                  </a:ext>
                </a:extLst>
              </p:cNvPr>
              <p:cNvSpPr>
                <a:spLocks noGrp="1"/>
              </p:cNvSpPr>
              <p:nvPr>
                <p:ph idx="1"/>
              </p:nvPr>
            </p:nvSpPr>
            <p:spPr>
              <a:xfrm>
                <a:off x="838199" y="1472183"/>
                <a:ext cx="6152910" cy="4984867"/>
              </a:xfrm>
            </p:spPr>
            <p:txBody>
              <a:bodyPr>
                <a:normAutofit/>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ea typeface="Cambria Math" panose="02040503050406030204" pitchFamily="18" charset="0"/>
                        </a:rPr>
                        <m:t>𝐿𝑞</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f>
                        <m:fPr>
                          <m:ctrlPr>
                            <a:rPr lang="en-IN" sz="1400" i="1" kern="100" dirty="0">
                              <a:latin typeface="Cambria Math" panose="02040503050406030204" pitchFamily="18" charset="0"/>
                              <a:ea typeface="Cambria Math" panose="02040503050406030204" pitchFamily="18" charset="0"/>
                            </a:rPr>
                          </m:ctrlPr>
                        </m:fPr>
                        <m:num>
                          <m:r>
                            <a:rPr lang="en-US" sz="1400" i="1" kern="100" dirty="0">
                              <a:latin typeface="Cambria Math" panose="02040503050406030204" pitchFamily="18" charset="0"/>
                              <a:ea typeface="Cambria Math" panose="02040503050406030204" pitchFamily="18" charset="0"/>
                            </a:rPr>
                            <m:t>𝑇𝐿𝑞</m:t>
                          </m:r>
                          <m:r>
                            <a:rPr lang="en-US" sz="1400" i="1" kern="100" dirty="0">
                              <a:latin typeface="Cambria Math" panose="02040503050406030204" pitchFamily="18" charset="0"/>
                              <a:ea typeface="Cambria Math" panose="02040503050406030204" pitchFamily="18" charset="0"/>
                            </a:rPr>
                            <m:t>+</m:t>
                          </m:r>
                          <m:r>
                            <a:rPr lang="en-US" sz="1400" i="1" kern="100" dirty="0">
                              <a:latin typeface="Cambria Math" panose="02040503050406030204" pitchFamily="18" charset="0"/>
                              <a:ea typeface="Cambria Math" panose="02040503050406030204" pitchFamily="18" charset="0"/>
                            </a:rPr>
                            <m:t>𝑅𝐿𝑞</m:t>
                          </m:r>
                        </m:num>
                        <m:den>
                          <m:r>
                            <a:rPr lang="en-IN" sz="1400" i="1" kern="100" dirty="0">
                              <a:latin typeface="Cambria Math" panose="02040503050406030204" pitchFamily="18" charset="0"/>
                              <a:ea typeface="Cambria Math" panose="02040503050406030204" pitchFamily="18" charset="0"/>
                            </a:rPr>
                            <m:t>2</m:t>
                          </m:r>
                        </m:den>
                      </m:f>
                      <m:r>
                        <a:rPr lang="en-US" sz="1400" b="0" i="0" kern="100" dirty="0" smtClean="0">
                          <a:latin typeface="Cambria Math" panose="02040503050406030204" pitchFamily="18" charset="0"/>
                          <a:ea typeface="Cambria Math" panose="02040503050406030204" pitchFamily="18" charset="0"/>
                        </a:rPr>
                        <m:t> </m:t>
                      </m:r>
                      <m:r>
                        <a:rPr lang="en-US" sz="1400" b="0" i="0"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f>
                        <m:fPr>
                          <m:ctrlPr>
                            <a:rPr lang="en-IN" sz="1400" i="1" kern="100" dirty="0">
                              <a:latin typeface="Cambria Math" panose="02040503050406030204" pitchFamily="18" charset="0"/>
                              <a:ea typeface="Cambria Math" panose="02040503050406030204" pitchFamily="18" charset="0"/>
                            </a:rPr>
                          </m:ctrlPr>
                        </m:fPr>
                        <m:num>
                          <m:r>
                            <a:rPr lang="en-US" sz="1400" b="0" i="1" kern="100" dirty="0" smtClean="0">
                              <a:latin typeface="Cambria Math" panose="02040503050406030204" pitchFamily="18" charset="0"/>
                              <a:ea typeface="Cambria Math" panose="02040503050406030204" pitchFamily="18" charset="0"/>
                            </a:rPr>
                            <m:t>0.137+0.137</m:t>
                          </m:r>
                        </m:num>
                        <m:den>
                          <m:r>
                            <a:rPr lang="en-IN" sz="1400" i="1" kern="100" dirty="0">
                              <a:latin typeface="Cambria Math" panose="02040503050406030204" pitchFamily="18" charset="0"/>
                              <a:ea typeface="Cambria Math" panose="02040503050406030204" pitchFamily="18" charset="0"/>
                            </a:rPr>
                            <m:t>2</m:t>
                          </m:r>
                        </m:den>
                      </m:f>
                      <m:r>
                        <a:rPr lang="en-US" sz="1400" b="0" i="0" kern="100" dirty="0"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0.137</m:t>
                      </m:r>
                    </m:oMath>
                  </m:oMathPara>
                </a14:m>
                <a:endParaRPr lang="en-US" sz="1400" dirty="0">
                  <a:latin typeface="Cambria Math" panose="02040503050406030204" pitchFamily="18" charset="0"/>
                  <a:ea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𝐹𝑙𝑜𝑜𝑟</m:t>
                      </m:r>
                      <m:r>
                        <a:rPr lang="en-US" sz="140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16−1</m:t>
                          </m:r>
                        </m:e>
                      </m:d>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0.137</m:t>
                              </m:r>
                            </m:e>
                          </m:d>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+1</m:t>
                      </m:r>
                      <m:r>
                        <a:rPr lang="en-IN"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r>
                            <a:rPr lang="en-IN"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15×</m:t>
                          </m:r>
                          <m:r>
                            <a:rPr lang="en-US" sz="1400" b="0" i="1" smtClean="0">
                              <a:latin typeface="Cambria Math" panose="02040503050406030204" pitchFamily="18" charset="0"/>
                              <a:ea typeface="Cambria Math" panose="02040503050406030204" pitchFamily="18" charset="0"/>
                            </a:rPr>
                            <m:t>0.744</m:t>
                          </m:r>
                        </m:e>
                      </m:d>
                      <m:r>
                        <a:rPr lang="en-US" sz="1400" i="1">
                          <a:latin typeface="Cambria Math" panose="02040503050406030204" pitchFamily="18" charset="0"/>
                          <a:ea typeface="Cambria Math" panose="02040503050406030204" pitchFamily="18" charset="0"/>
                        </a:rPr>
                        <m:t>+1)=</m:t>
                      </m:r>
                      <m:r>
                        <a:rPr lang="en-US" sz="1400" b="0" i="1" smtClean="0">
                          <a:latin typeface="Cambria Math" panose="02040503050406030204" pitchFamily="18" charset="0"/>
                          <a:ea typeface="Cambria Math" panose="02040503050406030204" pitchFamily="18" charset="0"/>
                        </a:rPr>
                        <m:t>𝑓𝑙𝑜𝑜𝑟</m:t>
                      </m:r>
                      <m:r>
                        <a:rPr lang="en-US" sz="1400" b="0" i="1" smtClean="0">
                          <a:latin typeface="Cambria Math" panose="02040503050406030204" pitchFamily="18" charset="0"/>
                          <a:ea typeface="Cambria Math" panose="02040503050406030204" pitchFamily="18" charset="0"/>
                        </a:rPr>
                        <m:t>(12.16)=12</m:t>
                      </m:r>
                    </m:oMath>
                  </m:oMathPara>
                </a14:m>
                <a:endParaRPr lang="en-US" sz="1400" dirty="0">
                  <a:latin typeface="Cambria Math" panose="02040503050406030204" pitchFamily="18" charset="0"/>
                  <a:ea typeface="Cambria Math" panose="02040503050406030204" pitchFamily="18" charset="0"/>
                </a:endParaRPr>
              </a:p>
              <a:p>
                <a:pPr>
                  <a:lnSpc>
                    <a:spcPct val="150000"/>
                  </a:lnSpc>
                </a:pPr>
                <a:r>
                  <a:rPr lang="en-US" sz="1400" dirty="0">
                    <a:ea typeface="Cambria Math" panose="02040503050406030204" pitchFamily="18" charset="0"/>
                  </a:rPr>
                  <a:t>In this case, the parent of S2 is S1, and the rank of S2 is 15</a:t>
                </a:r>
              </a:p>
              <a:p>
                <a:pPr marL="457200" lvl="1" indent="0" algn="just">
                  <a:lnSpc>
                    <a:spcPct val="150000"/>
                  </a:lnSpc>
                  <a:spcBef>
                    <a:spcPts val="1000"/>
                  </a:spcBef>
                  <a:buNone/>
                </a:pPr>
                <a14:m>
                  <m:oMath xmlns:m="http://schemas.openxmlformats.org/officeDocument/2006/math">
                    <m:r>
                      <a:rPr lang="en-US" sz="1400" i="1" smtClean="0">
                        <a:latin typeface="Cambria Math" panose="02040503050406030204" pitchFamily="18" charset="0"/>
                        <a:ea typeface="Cambria Math" panose="02040503050406030204" pitchFamily="18" charset="0"/>
                      </a:rPr>
                      <m:t>𝑅𝑎𝑛𝑘</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𝑅𝑎𝑛𝑘𝐼𝑛𝑐𝑟𝑒𝑎𝑠𝑒</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𝑅𝑎𝑛𝑘</m:t>
                    </m:r>
                    <m:r>
                      <a:rPr lang="en-US" sz="1400" i="1" smtClean="0">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𝑃𝑎𝑟𝑒𝑛𝑡</m:t>
                    </m:r>
                    <m:r>
                      <a:rPr lang="en-US" sz="1400" i="1"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12 + 15 = 27</a:t>
                </a:r>
              </a:p>
              <a:p>
                <a:pPr>
                  <a:lnSpc>
                    <a:spcPct val="150000"/>
                  </a:lnSpc>
                </a:pPr>
                <a:r>
                  <a:rPr lang="en-US" sz="1400" dirty="0"/>
                  <a:t>The Rank of S1 is 27.</a:t>
                </a:r>
              </a:p>
              <a:p>
                <a:pPr>
                  <a:lnSpc>
                    <a:spcPct val="150000"/>
                  </a:lnSpc>
                </a:pPr>
                <a:r>
                  <a:rPr lang="en-US" sz="1400" dirty="0"/>
                  <a:t>Similarly, the rank for other nodes will be calculated. The rank of a node in NetSim can be observed through the DODAG Visualizer.</a:t>
                </a:r>
              </a:p>
              <a:p>
                <a:pPr>
                  <a:lnSpc>
                    <a:spcPct val="150000"/>
                  </a:lnSpc>
                </a:pPr>
                <a:r>
                  <a:rPr lang="en-US" sz="1400" dirty="0"/>
                  <a:t>We see that the Ranks of S4, S3, S5 are 15, 28, 27 respectively</a:t>
                </a:r>
              </a:p>
              <a:p>
                <a:pPr marL="0" indent="0">
                  <a:lnSpc>
                    <a:spcPct val="150000"/>
                  </a:lnSpc>
                  <a:buNone/>
                </a:pPr>
                <a:endParaRPr lang="en-US" sz="1400" dirty="0"/>
              </a:p>
            </p:txBody>
          </p:sp>
        </mc:Choice>
        <mc:Fallback xmlns="">
          <p:sp>
            <p:nvSpPr>
              <p:cNvPr id="3" name="Content Placeholder 2">
                <a:extLst>
                  <a:ext uri="{FF2B5EF4-FFF2-40B4-BE49-F238E27FC236}">
                    <a16:creationId xmlns:a16="http://schemas.microsoft.com/office/drawing/2014/main" id="{B866EB48-68E9-40F2-5E55-69CCBE2D517C}"/>
                  </a:ext>
                </a:extLst>
              </p:cNvPr>
              <p:cNvSpPr>
                <a:spLocks noGrp="1" noRot="1" noChangeAspect="1" noMove="1" noResize="1" noEditPoints="1" noAdjustHandles="1" noChangeArrowheads="1" noChangeShapeType="1" noTextEdit="1"/>
              </p:cNvSpPr>
              <p:nvPr>
                <p:ph idx="1"/>
              </p:nvPr>
            </p:nvSpPr>
            <p:spPr>
              <a:xfrm>
                <a:off x="838199" y="1472183"/>
                <a:ext cx="6152910" cy="4984867"/>
              </a:xfrm>
              <a:blipFill>
                <a:blip r:embed="rId2"/>
                <a:stretch>
                  <a:fillRect l="-99"/>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ED326CCE-A320-ED28-F3D9-8015796BA160}"/>
              </a:ext>
            </a:extLst>
          </p:cNvPr>
          <p:cNvSpPr>
            <a:spLocks noGrp="1"/>
          </p:cNvSpPr>
          <p:nvPr>
            <p:ph type="sldNum" sz="quarter" idx="12"/>
          </p:nvPr>
        </p:nvSpPr>
        <p:spPr/>
        <p:txBody>
          <a:bodyPr/>
          <a:lstStyle/>
          <a:p>
            <a:fld id="{65FE2C7E-3E82-4745-9605-A8786DF6F766}" type="slidenum">
              <a:rPr lang="en-IN" smtClean="0"/>
              <a:t>7</a:t>
            </a:fld>
            <a:endParaRPr lang="en-IN"/>
          </a:p>
        </p:txBody>
      </p:sp>
      <p:pic>
        <p:nvPicPr>
          <p:cNvPr id="6" name="Picture 5" descr="A graph with blue arrows and white text&#10;&#10;Description automatically generated">
            <a:extLst>
              <a:ext uri="{FF2B5EF4-FFF2-40B4-BE49-F238E27FC236}">
                <a16:creationId xmlns:a16="http://schemas.microsoft.com/office/drawing/2014/main" id="{63CD290E-08CA-F2AC-820A-4B06C7F6E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667" y="1742372"/>
            <a:ext cx="5333333" cy="4000000"/>
          </a:xfrm>
          <a:prstGeom prst="rect">
            <a:avLst/>
          </a:prstGeom>
        </p:spPr>
      </p:pic>
      <p:sp>
        <p:nvSpPr>
          <p:cNvPr id="7" name="TextBox 6">
            <a:extLst>
              <a:ext uri="{FF2B5EF4-FFF2-40B4-BE49-F238E27FC236}">
                <a16:creationId xmlns:a16="http://schemas.microsoft.com/office/drawing/2014/main" id="{90B1B76F-AB5A-EE57-BC01-39926D91CD26}"/>
              </a:ext>
            </a:extLst>
          </p:cNvPr>
          <p:cNvSpPr txBox="1"/>
          <p:nvPr/>
        </p:nvSpPr>
        <p:spPr>
          <a:xfrm>
            <a:off x="7744202" y="5480762"/>
            <a:ext cx="3913208"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DODAG visualizer showing information about rank and parent relationships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956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E82E-A039-A5B9-B238-57DC5AC6F676}"/>
              </a:ext>
            </a:extLst>
          </p:cNvPr>
          <p:cNvSpPr>
            <a:spLocks noGrp="1"/>
          </p:cNvSpPr>
          <p:nvPr>
            <p:ph type="title"/>
          </p:nvPr>
        </p:nvSpPr>
        <p:spPr/>
        <p:txBody>
          <a:bodyPr/>
          <a:lstStyle/>
          <a:p>
            <a:r>
              <a:rPr lang="en-US" sz="3200" dirty="0"/>
              <a:t>Rank attack in RPL using NetSim</a:t>
            </a:r>
          </a:p>
        </p:txBody>
      </p:sp>
      <p:sp>
        <p:nvSpPr>
          <p:cNvPr id="3" name="Content Placeholder 2">
            <a:extLst>
              <a:ext uri="{FF2B5EF4-FFF2-40B4-BE49-F238E27FC236}">
                <a16:creationId xmlns:a16="http://schemas.microsoft.com/office/drawing/2014/main" id="{43232D9A-B67B-E72F-9A1D-802B64DA8FFF}"/>
              </a:ext>
            </a:extLst>
          </p:cNvPr>
          <p:cNvSpPr>
            <a:spLocks noGrp="1"/>
          </p:cNvSpPr>
          <p:nvPr>
            <p:ph idx="1"/>
          </p:nvPr>
        </p:nvSpPr>
        <p:spPr>
          <a:xfrm>
            <a:off x="838198" y="1472185"/>
            <a:ext cx="6570147" cy="4147810"/>
          </a:xfrm>
        </p:spPr>
        <p:txBody>
          <a:bodyPr>
            <a:normAutofit/>
          </a:bodyPr>
          <a:lstStyle/>
          <a:p>
            <a:pPr algn="just">
              <a:lnSpc>
                <a:spcPct val="110000"/>
              </a:lnSpc>
            </a:pPr>
            <a:r>
              <a:rPr lang="en-US" sz="1400" dirty="0"/>
              <a:t>Normal RPL process:</a:t>
            </a:r>
          </a:p>
          <a:p>
            <a:pPr lvl="1" algn="just">
              <a:lnSpc>
                <a:spcPct val="110000"/>
              </a:lnSpc>
            </a:pPr>
            <a:r>
              <a:rPr lang="en-US" sz="1400" dirty="0"/>
              <a:t>Transmitter broadcasts DIO during DODAG formation</a:t>
            </a:r>
          </a:p>
          <a:p>
            <a:pPr lvl="1" algn="just">
              <a:lnSpc>
                <a:spcPct val="110000"/>
              </a:lnSpc>
            </a:pPr>
            <a:r>
              <a:rPr lang="en-US" sz="1400" dirty="0"/>
              <a:t>Receiver updates parent list, sibling list, and rank</a:t>
            </a:r>
          </a:p>
          <a:p>
            <a:pPr lvl="1" algn="just">
              <a:lnSpc>
                <a:spcPct val="110000"/>
              </a:lnSpc>
            </a:pPr>
            <a:r>
              <a:rPr lang="en-US" sz="1400" dirty="0"/>
              <a:t>Receiver sends DAO message with route information</a:t>
            </a:r>
          </a:p>
          <a:p>
            <a:pPr algn="just">
              <a:lnSpc>
                <a:spcPct val="110000"/>
              </a:lnSpc>
            </a:pPr>
            <a:r>
              <a:rPr lang="en-US" sz="1400" dirty="0"/>
              <a:t>Malicious node behavior:</a:t>
            </a:r>
          </a:p>
          <a:p>
            <a:pPr lvl="1" algn="just">
              <a:lnSpc>
                <a:spcPct val="110000"/>
              </a:lnSpc>
            </a:pPr>
            <a:r>
              <a:rPr lang="en-US" sz="1400" dirty="0"/>
              <a:t>Receives DIO but doesn't update its rank</a:t>
            </a:r>
          </a:p>
          <a:p>
            <a:pPr lvl="1" algn="just">
              <a:lnSpc>
                <a:spcPct val="110000"/>
              </a:lnSpc>
            </a:pPr>
            <a:r>
              <a:rPr lang="en-US" sz="1400" dirty="0"/>
              <a:t>Advertises a fake (lower) rank</a:t>
            </a:r>
          </a:p>
          <a:p>
            <a:pPr lvl="1" algn="just">
              <a:lnSpc>
                <a:spcPct val="110000"/>
              </a:lnSpc>
            </a:pPr>
            <a:r>
              <a:rPr lang="en-US" sz="1400" dirty="0"/>
              <a:t>Other nodes update their rank based on this fake information</a:t>
            </a:r>
          </a:p>
          <a:p>
            <a:pPr algn="just">
              <a:lnSpc>
                <a:spcPct val="110000"/>
              </a:lnSpc>
            </a:pPr>
            <a:r>
              <a:rPr lang="en-US" sz="1400" dirty="0"/>
              <a:t>Attack impact:</a:t>
            </a:r>
          </a:p>
          <a:p>
            <a:pPr lvl="1" algn="just">
              <a:lnSpc>
                <a:spcPct val="110000"/>
              </a:lnSpc>
            </a:pPr>
            <a:r>
              <a:rPr lang="en-US" sz="1400" dirty="0"/>
              <a:t>Nodes choose malicious node as preferred parent due to lower rank</a:t>
            </a:r>
          </a:p>
          <a:p>
            <a:pPr lvl="1" algn="just">
              <a:lnSpc>
                <a:spcPct val="110000"/>
              </a:lnSpc>
            </a:pPr>
            <a:r>
              <a:rPr lang="en-US" sz="1400" dirty="0"/>
              <a:t>Malicious node drops packets instead of forwarding</a:t>
            </a:r>
          </a:p>
          <a:p>
            <a:pPr lvl="1" algn="just">
              <a:lnSpc>
                <a:spcPct val="110000"/>
              </a:lnSpc>
            </a:pPr>
            <a:r>
              <a:rPr lang="en-US" sz="1400" dirty="0"/>
              <a:t>Result: Zero network throughput</a:t>
            </a:r>
          </a:p>
        </p:txBody>
      </p:sp>
      <p:sp>
        <p:nvSpPr>
          <p:cNvPr id="6" name="Slide Number Placeholder 5">
            <a:extLst>
              <a:ext uri="{FF2B5EF4-FFF2-40B4-BE49-F238E27FC236}">
                <a16:creationId xmlns:a16="http://schemas.microsoft.com/office/drawing/2014/main" id="{507FF88E-3897-C77B-F918-884C990EF2D7}"/>
              </a:ext>
            </a:extLst>
          </p:cNvPr>
          <p:cNvSpPr>
            <a:spLocks noGrp="1"/>
          </p:cNvSpPr>
          <p:nvPr>
            <p:ph type="sldNum" sz="quarter" idx="12"/>
          </p:nvPr>
        </p:nvSpPr>
        <p:spPr/>
        <p:txBody>
          <a:bodyPr/>
          <a:lstStyle/>
          <a:p>
            <a:fld id="{65FE2C7E-3E82-4745-9605-A8786DF6F766}" type="slidenum">
              <a:rPr lang="en-IN" smtClean="0"/>
              <a:t>8</a:t>
            </a:fld>
            <a:endParaRPr lang="en-IN" dirty="0"/>
          </a:p>
        </p:txBody>
      </p:sp>
      <p:cxnSp>
        <p:nvCxnSpPr>
          <p:cNvPr id="9" name="Straight Connector 8">
            <a:extLst>
              <a:ext uri="{FF2B5EF4-FFF2-40B4-BE49-F238E27FC236}">
                <a16:creationId xmlns:a16="http://schemas.microsoft.com/office/drawing/2014/main" id="{D7E6D7E7-BB42-23B1-24EF-7B7CAA91ACE5}"/>
              </a:ext>
            </a:extLst>
          </p:cNvPr>
          <p:cNvCxnSpPr/>
          <p:nvPr/>
        </p:nvCxnSpPr>
        <p:spPr>
          <a:xfrm>
            <a:off x="838198" y="6013472"/>
            <a:ext cx="4247909" cy="0"/>
          </a:xfrm>
          <a:prstGeom prst="line">
            <a:avLst/>
          </a:prstGeom>
          <a:ln w="3175"/>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C5FD5019-7B4F-5F7B-DF11-88C6268442FC}"/>
              </a:ext>
            </a:extLst>
          </p:cNvPr>
          <p:cNvSpPr txBox="1"/>
          <p:nvPr/>
        </p:nvSpPr>
        <p:spPr>
          <a:xfrm>
            <a:off x="943335" y="6180441"/>
            <a:ext cx="10052612" cy="461665"/>
          </a:xfrm>
          <a:prstGeom prst="rect">
            <a:avLst/>
          </a:prstGeom>
          <a:noFill/>
        </p:spPr>
        <p:txBody>
          <a:bodyPr wrap="square">
            <a:spAutoFit/>
          </a:bodyPr>
          <a:lstStyle/>
          <a:p>
            <a:r>
              <a:rPr lang="en-IN" sz="1200" kern="0" dirty="0">
                <a:solidFill>
                  <a:srgbClr val="7030A0"/>
                </a:solidFill>
                <a:effectLst/>
                <a:latin typeface="Arial" panose="020B0604020202020204" pitchFamily="34" charset="0"/>
                <a:ea typeface="Aptos" panose="020B0004020202020204" pitchFamily="34" charset="0"/>
                <a:cs typeface="Arial" panose="020B0604020202020204" pitchFamily="34" charset="0"/>
              </a:rPr>
              <a:t>Rehman et al., “Rank Attack using Objective Function in RPL for</a:t>
            </a:r>
            <a:r>
              <a:rPr lang="en-US" sz="1200" dirty="0">
                <a:solidFill>
                  <a:srgbClr val="7030A0"/>
                </a:solidFill>
                <a:latin typeface="Arial" panose="020B0604020202020204" pitchFamily="34" charset="0"/>
                <a:cs typeface="Arial" panose="020B0604020202020204" pitchFamily="34" charset="0"/>
              </a:rPr>
              <a:t> Low Power and Lossy Networks</a:t>
            </a:r>
            <a:r>
              <a:rPr lang="en-IN" sz="1200" kern="0" dirty="0">
                <a:solidFill>
                  <a:srgbClr val="7030A0"/>
                </a:solidFill>
                <a:effectLst/>
                <a:latin typeface="Arial" panose="020B0604020202020204" pitchFamily="34" charset="0"/>
                <a:ea typeface="Aptos" panose="020B0004020202020204" pitchFamily="34" charset="0"/>
                <a:cs typeface="Arial" panose="020B0604020202020204" pitchFamily="34" charset="0"/>
              </a:rPr>
              <a:t>,” 2016, </a:t>
            </a:r>
            <a:r>
              <a:rPr lang="en-IN" sz="1200" i="1" kern="0" dirty="0">
                <a:solidFill>
                  <a:srgbClr val="7030A0"/>
                </a:solidFill>
                <a:effectLst/>
                <a:latin typeface="Arial" panose="020B0604020202020204" pitchFamily="34" charset="0"/>
                <a:ea typeface="Aptos" panose="020B0004020202020204" pitchFamily="34" charset="0"/>
                <a:cs typeface="Arial" panose="020B0604020202020204" pitchFamily="34" charset="0"/>
              </a:rPr>
              <a:t>IEEE</a:t>
            </a:r>
            <a:r>
              <a:rPr lang="en-IN" sz="1200" i="1" kern="0" dirty="0">
                <a:solidFill>
                  <a:srgbClr val="7030A0"/>
                </a:solidFill>
                <a:latin typeface="Arial" panose="020B0604020202020204" pitchFamily="34" charset="0"/>
                <a:ea typeface="Aptos" panose="020B0004020202020204" pitchFamily="34" charset="0"/>
                <a:cs typeface="Arial" panose="020B0604020202020204" pitchFamily="34" charset="0"/>
              </a:rPr>
              <a:t> International</a:t>
            </a:r>
            <a:r>
              <a:rPr lang="en-US" sz="1200" i="1" kern="0" dirty="0">
                <a:solidFill>
                  <a:srgbClr val="7030A0"/>
                </a:solidFill>
                <a:latin typeface="Arial" panose="020B0604020202020204" pitchFamily="34" charset="0"/>
                <a:cs typeface="Arial" panose="020B0604020202020204" pitchFamily="34" charset="0"/>
              </a:rPr>
              <a:t> Conference on Industrial Informatics and Computer Systems (CIICS).</a:t>
            </a:r>
            <a:endParaRPr lang="en-IN" sz="1200" i="1" dirty="0">
              <a:solidFill>
                <a:srgbClr val="7030A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075F1E34-4EE9-757D-0065-224F9286B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813" y="975217"/>
            <a:ext cx="2028597" cy="1866725"/>
          </a:xfrm>
          <a:prstGeom prst="rect">
            <a:avLst/>
          </a:prstGeom>
        </p:spPr>
      </p:pic>
      <p:pic>
        <p:nvPicPr>
          <p:cNvPr id="14" name="Picture 13">
            <a:extLst>
              <a:ext uri="{FF2B5EF4-FFF2-40B4-BE49-F238E27FC236}">
                <a16:creationId xmlns:a16="http://schemas.microsoft.com/office/drawing/2014/main" id="{410A46F7-E3DB-CC3A-4E67-E4F3AAC16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134" y="3064295"/>
            <a:ext cx="2279266" cy="2115474"/>
          </a:xfrm>
          <a:prstGeom prst="rect">
            <a:avLst/>
          </a:prstGeom>
        </p:spPr>
      </p:pic>
      <p:sp>
        <p:nvSpPr>
          <p:cNvPr id="15" name="TextBox 14">
            <a:extLst>
              <a:ext uri="{FF2B5EF4-FFF2-40B4-BE49-F238E27FC236}">
                <a16:creationId xmlns:a16="http://schemas.microsoft.com/office/drawing/2014/main" id="{DEAC6E42-887B-6164-504F-540F9A1185F8}"/>
              </a:ext>
            </a:extLst>
          </p:cNvPr>
          <p:cNvSpPr txBox="1"/>
          <p:nvPr/>
        </p:nvSpPr>
        <p:spPr>
          <a:xfrm>
            <a:off x="8067674" y="2823856"/>
            <a:ext cx="3533775"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All nodes in the network choose their parent based on link quality</a:t>
            </a:r>
            <a:endParaRPr lang="en-IN" sz="12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27BA9C5-C416-2615-01B6-CE7D9D946776}"/>
              </a:ext>
            </a:extLst>
          </p:cNvPr>
          <p:cNvSpPr txBox="1"/>
          <p:nvPr/>
        </p:nvSpPr>
        <p:spPr>
          <a:xfrm>
            <a:off x="8067673" y="5236203"/>
            <a:ext cx="3533775"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Nodes 3, 4, and 5 choose parent as node 1 due to its lower rank</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3788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5903</TotalTime>
  <Words>2926</Words>
  <Application>Microsoft Office PowerPoint</Application>
  <PresentationFormat>Widescreen</PresentationFormat>
  <Paragraphs>377</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Aptos Display</vt:lpstr>
      <vt:lpstr>Arail</vt:lpstr>
      <vt:lpstr>Arial</vt:lpstr>
      <vt:lpstr>Cambria Math</vt:lpstr>
      <vt:lpstr>Office Theme</vt:lpstr>
      <vt:lpstr>NetSim IoT</vt:lpstr>
      <vt:lpstr>Outline</vt:lpstr>
      <vt:lpstr>Introduction to RPL Protocol</vt:lpstr>
      <vt:lpstr>Objective function and Link quality</vt:lpstr>
      <vt:lpstr>Rank calculation in NetSim</vt:lpstr>
      <vt:lpstr>Example calculation for better understanding</vt:lpstr>
      <vt:lpstr>Rank calculations in NetSim</vt:lpstr>
      <vt:lpstr>Rank calculations in NetSim</vt:lpstr>
      <vt:lpstr>Rank attack in RPL using NetSim</vt:lpstr>
      <vt:lpstr>Rank attack in RPL using NetSim</vt:lpstr>
      <vt:lpstr>Rank attack in RPL using NetSim</vt:lpstr>
      <vt:lpstr>Training</vt:lpstr>
      <vt:lpstr>Attack scenarios - Training data generation</vt:lpstr>
      <vt:lpstr>Data processing and Feature Visualization</vt:lpstr>
      <vt:lpstr>Feature visualization: 2 malicious nodes; 3 runs, each with a different random seed</vt:lpstr>
      <vt:lpstr>Feature visualization: 4 malicious nodes; 3 runs, each with a different random seed</vt:lpstr>
      <vt:lpstr>Feature visualization: 5 malicious nodes; 3 runs, each with a different random seed</vt:lpstr>
      <vt:lpstr>Feature visualization: 6 malicious nodes; 3 runs, each with a different random seed</vt:lpstr>
      <vt:lpstr>Feature visualization: 8 malicious nodes; 3 runs, each with a different random seed</vt:lpstr>
      <vt:lpstr>Feature visualization: 10 malicious nodes; 3 runs, each with a different random seed</vt:lpstr>
      <vt:lpstr>Feature visualization: 12 malicious nodes; 3 runs, each with a different random seed</vt:lpstr>
      <vt:lpstr>Feature visualization: 14 malicious nodes; 3 runs, each with a different random seed</vt:lpstr>
      <vt:lpstr>Classifier Training</vt:lpstr>
      <vt:lpstr>Inference </vt:lpstr>
      <vt:lpstr>Inference and Test Scenarios</vt:lpstr>
      <vt:lpstr>Feature visualization: 3 malicious nodes; 3 runs, each with a different random seed</vt:lpstr>
      <vt:lpstr>Feature visualization: 7 malicious nodes; 3 runs, each with a different random seed</vt:lpstr>
      <vt:lpstr>Feature visualization: 9 malicious nodes; 3 runs, each with a different random seed</vt:lpstr>
      <vt:lpstr>Feature visualization: 11 malicious nodes; 3 runs, each with a different random seed</vt:lpstr>
      <vt:lpstr>Feature visualization: 13 malicious nodes; 3 runs, each with a different random seed</vt:lpstr>
      <vt:lpstr>Feature visualization: 15 malicious nodes; 3 runs, each with a different random seed</vt:lpstr>
      <vt:lpstr>Confusion matrix</vt:lpstr>
      <vt:lpstr>Confusion Matrix: Accuracy, Precision, F1 Score, Recall </vt:lpstr>
      <vt:lpstr>Confusion Matrix: Accuracy, Precision, F1 Score, Recall </vt:lpstr>
      <vt:lpstr>Comparison and Future Work</vt:lpstr>
      <vt:lpstr>Appendix: How-to-Guide</vt:lpstr>
      <vt:lpstr>How to classify the data?</vt:lpstr>
      <vt:lpstr>How to Normalize the data?</vt:lpstr>
      <vt:lpstr>How to generate plots?</vt:lpstr>
      <vt:lpstr>How to run the classifiers?</vt:lpstr>
      <vt:lpstr>How to get the confusion 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Asha Sarithala</dc:creator>
  <cp:lastModifiedBy>Kanagaraj K</cp:lastModifiedBy>
  <cp:revision>47</cp:revision>
  <dcterms:created xsi:type="dcterms:W3CDTF">2024-08-19T04:41:51Z</dcterms:created>
  <dcterms:modified xsi:type="dcterms:W3CDTF">2025-05-19T07:02:46Z</dcterms:modified>
</cp:coreProperties>
</file>